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2" r:id="rId12"/>
    <p:sldId id="266" r:id="rId13"/>
    <p:sldId id="273" r:id="rId14"/>
    <p:sldId id="274" r:id="rId15"/>
    <p:sldId id="275" r:id="rId16"/>
    <p:sldId id="277" r:id="rId17"/>
    <p:sldId id="276" r:id="rId18"/>
    <p:sldId id="271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AXsx8E8GdmgEASsM1F40Q==" hashData="hgkFirFLQsN2Advypr/hIKnXYa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2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12-05T07:46:01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17463 10444,'0'50,"0"-26,0-24,0 25,0 25,0-50,0 25,0-1,0 1,0 0,0 0,0 0,0-25,0 24,0 1,0-25,0 25,0 25,0-50,0 24,-25 1,25 0,0-25,0 25,0 0,0-1,0 1,0 0,-25 0,25-25,0 50,0-26,0-24,-25 50,25-25,0-25,0 25,0-1,0 1,0 0,0 0,0 0,0-1,0 1,0 0,0-25,0 50,0-26,0-24,0 25,0 0,25-25,-25 25,0 0,0-1,0 1,0 0,0 0,25-25,-25 50,0-26,0-24,0 25,0 25,0-50,0 25,0-1,0 1,0 0,0 0,0 0,0-25,0 24,0 1,0 0,0-25,0 50,-25-26,25-24,0 25,0 25,0-50,0 25,0-1,-25-24,25 25,0 0,0 0,0-25,0 49,0-24,0-25,0 25,0 25,0-50,0 25,0-1,0 1,-25 0,1 0,24 0,0-25,24 0,1 0,25 0,-25 0,-25-50,0 25,0 0,0 1,0-1,0 25,-25 0,0 0,25 0,-50 25,26-25,24 0,-25 24,-25-24,50 0,-25 0,1 25,-1 0,25-25,-25 0,0 0,25 0,-25 25,1-25,-1 0,25 0,-25 0,-25 0,50 0,-24 0,-26 25,50-25,-25 0,25 0,0 0,50 0,-25 0,-25 0,24 0,26 0,-50 0,25 0,0 0,-1 0,26 0,-25 0,24 0,-24 0,0 0,0 0,0 0,-1 0,-24 0,50 0,-25 0,-25 0,25 0,-1 24,-24 1,0-25,0 25,0 25,0-50,0 24,0 1,-24 0,24-25,-25 50,0-26,-25-24,50 0,-24 0,-1 0,0 0,0 0,0 0,25-24,0-1,0 25,-24-25,-1 25,0-25,25 0,0 25,0-24,0-26,0 50,0-25,0 0,0 1,25-1,0 0,-25 25,0-25,24 0,-24 1,25 24,-25-25,0 0,50 25,-25 0,-25 0,24-25,1 25,-74 0,24 0,-74 25,24-25,50 0,25 0,-24 0,-1 25,25 0,-25-1,0-24,0 0,1 0,-1 25,0-25,0 0,0 0,0 25,1-25,24 0,-50 25,25-25,25 0,-25 0,1 25,-1-25,25 0,-25 24,0-24,-24 0,-1 25,0-25,26 0,-76 0,26 0,0 0,24 0,0 0,26 0,-1 0,0 0,0 0,0 25,0-25,-24 25,24 0,-25-25,26 24,-1-24,0 0,0 25,0-25,25 0,50 0,24-25,-49 25,50-24,-1 24,25 0,-49-50,49 50,-24-25,24 25,0 0,-74 0,49-25,-49 25,0 0,0 0,-1-24,1 24,-25 0,25-25,0 25,0-25,-1 0,1 25,0-49,-25 24,25 25,0-25,24-50,1 51,0-1,-26 25,-24-25,25 0,0 0,25 1,-26-26,-24 25,0 25,25-49,0-1,0 50,-25-25,25 0,-25 1,0 24,24-25,-24 0,0 0,0 25,25-25,-25 1,0 24,0-25,0 0,25 0,-25 0,0 1,0-1,0 25,0-50,0 25,0 25,0-25,0-24,0 49,0-25,0 0,0 0,0 1,25-1,-25 0,0 25,0-25,0 0,0 1,0 24,0-50,0 25,0 25,0-25,0-24,0 49,0-25,0 0,0 0,0 1,0-1,0 25,0-50,0 25,0 25,0-25,0-24,0 49,0-25,0 0,0 0,0 1,0-1,0 0,0 0,0 0,0 1,0 24,0-50,0 25,0 25,0 0,0 0,0 25,0 0,0 0,0-1,0 1,0 0,0 0,0 0,0-25,0 49,0-24,-25-25,25 50,0-26,-25 1,25 0,-25 0,25-25,0 25,-24 24,-1-49,25 25,0 0,-25 0,25-25,0 49,0-24,-25-25,25 25,0 25,0-50,0 24,0 1,-25 0,25-25,0 25,-24 24,24-24,-25 25,25-25,0-1,0 1,-25 0,25-25,0 50,0-25,0-25,-25 24,25 26,-25-50,1 25,24 0,0-1,0-24,-25 50,0-25,25-25,0 25,-25-1,0 1,1-25,24 25,-25 0,0 0,0-25,25 0,0 0,0-50,0 25,50-24,-25-26,-1 50,1 1,-25-1,0-25,25 50,0-25,-25-24,25 24,-25 25,0-50,0 25,24 25,1-24,0-1,-25 25,0-25,0 0,25 0,-25 1,25-1,-25 0,24 25,1-50,-25 26,25 24,0-50,-25 25,25 0,-25 25,0-24,24-1,-24 25,0-25,0 0,0 0,0 1,0-1,0 0,50 0,-50 0,0 0,0 25,25-49,-25 24,0 25,0-25,0 0,0 1,0-1,0 0,0 0,0 0,25-24,-25 24,0 0,0 0,0 1,0 24,0-25,0 25,0 25,0-1,0 1,0 0,0 0,0 0,0-25,-25 24,25 1,0-25,0 25,-25 0,25 0,0-1,-25 1,25 0,0 0,-25 0,25-1,0-24,-24 25,24 0,0 0,-25-25,25 25,-25 0,25-1,0-24,0 25,0 0,-25-25,25 25,-25 0,25-1,0-24,0 25,0 0,0 0,-24-25,24 25,0 24,0-49,-25 25,0 0,25 0,0-1,0 1,0-25,0 50,0-25,0-25,0 24,0 26,0-50,0 25,0 0,0 0,0-25,0 24,0 1,25-25,24 0,-24-25,0 25,0-24,-25 24,25-25,-1 0,1 25,0 0,25-25,-50 0,24 0,-24 50,0 0,0-25,0 25,-24 0,-1 0,0-25,25 24,0 1,-25-25,0 25,1 0,24 0,-25-25,0 24,25 1,-25 0,25-25,0 25,-25 0,1-25,-1 24,0 1,0 0,25-25,-25 0,1 25,-26 24,50-24,-25-25,0 0,25 25,-24-25,-26 50,25-50,25 0,-25 0,0 24,25-24,-24 25,-1-25,0 25,25-25,-25 25,0 0,1-25,24 0,-25 0,0 0,25 0,-50 49,26-24,-1 0,0-25,0 25,0 0,25-1,0-24,0-24,25-1,0 25,0-25,0 0,-1 0,1 25,0-25,25-24,-50 24,24 25,26-25,-25 0,-25 1,25 24,-1-25,-24-25,25 50,-25-25,0 1,0-1,25 25,-25-25,0 0,25 0,-25 1,0 24,0 24,-25 26,0-25,25-25,0 25,0 24,-25-49,1 25,-1 0,25 0,-25-25,0 24,25 1,-25 0,1 0,-1 0,25-1,-50 1,25 0,1 0,24 25,-25-26,0 1,0-25,25 25,-25 0,-24 0,49-25,-25 74,0-49,25-25,0-25,25 25,0-25,0 0,-25 1,24 24,26-25,-50 0,25 0,0 25,-1 0,-24-25,0 25,0 0,-74 0,74 0,-25 25,-49 0,74 0,0-25,-50 25,1-1,98-48,1-26,-25 50,74-50,-74 26,49-26,-74 50,25-25,0 0,-1 25,-24-25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5:06:51.1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17305 10444,'0'31,"0"-16,0-15,0 15,0 16,0-31,0 15,0 0,0 0,0 1,0-1,0 1,0-16,0 14,0 2,0-16,0 15,0 16,0-31,0 15,-23 0,23 1,0-16,0 15,0 0,0 0,0 1,0-1,-22 0,22-15,0 31,0-16,0-15,-23 31,23-16,0-15,0 16,0-2,0 2,0-1,0 1,0-1,0 0,0 0,0 1,0-16,0 30,0-15,0-15,0 16,0-1,23-15,-23 15,0 1,0-1,0 0,0 0,0 1,22-16,-22 31,0-17,0-14,0 16,0 15,0-31,0 15,0 0,0 0,0 1,0-1,0 0,0-15,0 15,0 1,0-1,0-15,0 31,-22-16,22-15,0 15,0 16,0-31,0 15,0 0,-23-15,23 15,0 1,0-1,0-15,0 30,0-14,0-16,0 15,0 16,0-31,0 15,0 0,0 1,-23-1,1 0,22 1,0-16,22 0,1 0,22 0,-22 0,-23-31,0 16,0-1,0 1,0 0,0 15,-23 0,1 0,22 0,-46 15,24-15,22 0,-22 15,-24-15,46 0,-23 0,1 16,0-1,22-15,-23 0,0 0,23 0,-23 15,2-15,-2 0,23 0,-23 0,-23 0,46 0,-21 0,-25 16,46-16,-23 0,23 0,0 0,46 0,-23 0,-23 0,21 0,25 0,-46 0,23 0,0 0,-2 0,25 0,-23 0,21 0,-21 0,0 0,0 0,-1 0,0 0,-22 0,46 0,-24 0,-22 0,23 0,-1 15,-22 0,0-15,0 15,0 16,0-31,0 15,0 0,-22 1,22-16,-23 31,1-17,-24-14,46 0,-22 0,0 0,-1 0,0 0,0 0,23-14,0-2,0 16,-22-15,0 15,-1-16,23 1,0 15,0-15,0-16,0 31,0-15,0 0,0 0,23-1,-1 1,-22 15,0-15,22-1,-22 1,23 15,-23-15,0 0,46 15,-24 0,-22 0,22-16,1 16,-68 0,23 0,-69 16,23-16,45 0,23 0,-21 0,-2 15,23 0,-23 0,0-15,0 0,2 0,-2 16,0-16,0 0,1 0,-1 15,1-15,22 0,-46 15,24-15,22 0,-23 0,1 16,-1-16,23 0,-22 15,-1-15,-22 0,0 15,-1-15,24 0,-69 0,24 0,0 0,21 0,0 0,25 0,-2 0,0 0,0 0,1 15,-1-15,-22 16,22-1,-22-15,23 15,-1-15,1 0,-1 15,0-15,23 0,46 0,21-15,-44 15,45-15,-1 15,23 0,-44-31,44 31,-22-15,23 15,-1 0,-68 0,46-15,-45 15,-1 0,1 0,-1-15,1 15,-23 0,22-16,1 16,0-15,-1 0,1 15,-1-31,-22 16,23 15,0-15,21-32,2 33,0-2,-25 16,-21-15,23-1,0 1,22 0,-23-16,-22 16,0 15,23-30,0-1,0 31,-23-15,22-1,-22 1,0 15,22-15,-22 0,0-1,0 16,23-15,-23 0,0 15,0-15,0-1,23 1,-23-1,0 2,0-2,0 16,0-31,0 16,0 15,0-15,0-16,0 31,0-15,0 0,0-1,0 1,22 0,-22 0,0 15,0-16,0 1,0 0,0 15,0-31,0 16,0 15,0-16,0-14,0 30,0-15,0-1,0 1,0 0,0 0,0 15,0-31,0 16,0 15,0-16,0-14,0 30,0-15,0-1,0 1,0 0,0 0,0-1,0 1,0-1,0 2,0 14,0-31,0 15,0 16,0 0,0 0,0 16,0-1,0 1,0-2,0 2,0-1,0 1,0-1,0-15,0 30,0-14,-22-16,22 30,0-15,-23 1,23-1,-23 0,23-15,0 16,-22 14,0-30,22 15,0 1,-23-1,23-15,0 30,0-14,-23-16,23 15,0 16,0-31,0 15,0 0,-23 1,23-16,0 15,-22 15,22-14,-22 14,22-14,0-1,0 0,-23 0,23-15,0 31,0-15,0-16,-23 14,23 17,-23-31,2 16,21-1,0 0,0-15,-23 31,0-16,23-15,0 15,-23 0,0 1,2-16,21 15,-23 0,0 1,0-16,23 0,0 0,0-31,0 16,46-16,-23-15,-2 31,2 0,-23 0,0-16,23 31,0-16,-23-14,23 15,-23 15,0-31,0 16,21 15,2-15,0-1,-23 16,0-15,0 0,23-1,-23 1,22 0,-22 0,22 15,1-31,-23 16,23 15,0-31,-23 16,22-1,-22 16,0-14,22-2,-22 16,0-15,0-1,0 1,0 0,0 0,0-1,46 1,-46 0,0-1,0 16,22-30,-22 15,0 15,0-16,0 1,0 0,0 0,0-1,0 1,0-1,23-14,-23 15,0-1,0 1,0 0,0 15,0-15,0 15,0 15,0 0,0 0,0 1,0-1,0 1,0-16,-23 14,23 2,0-16,0 15,-22 1,22-1,0 0,-23 0,23 1,0-1,-23 0,23 0,0-15,-22 16,22-1,0 0,-22-15,22 16,-23-1,23 0,0-15,0 15,0 1,-23-16,23 15,-23 1,23-2,0-14,0 16,0-1,0 1,-22-16,22 15,0 15,0-30,-22 16,-1-1,23 0,0 0,0 1,0-16,0 30,0-14,0-16,0 15,0 15,0-30,0 16,0-1,0 1,0-16,0 14,0 2,23-16,21 0,-21-16,0 16,0-14,-23 14,22-16,0 1,1 15,0 0,22-16,-45 1,22 0,-22 30,0 0,0-15,0 16,-22-1,-1 1,1-16,22 14,0 2,-23-16,0 15,1 1,22-1,-22-15,-1 15,23 0,-23 1,23-16,0 15,-23 0,1-15,0 15,-1 1,0-1,23-15,-23 0,2 15,-25 16,46-16,-23-15,0 0,23 15,-21-15,-25 31,23-31,23 0,-22 0,-1 15,23-15,-22 15,-1-15,0 16,23-16,-22 15,-1 1,1-16,22 0,-23 0,1 0,22 0,-46 30,24-15,-1 1,1-16,-1 15,0 0,23 0,0-15,0-15,23 0,0 15,-1-15,1-1,-1 1,1 15,0-16,22-14,-45 15,22 15,23-16,-22 1,-23 0,23 15,-1-15,-22-16,23 31,-23-15,0 0,0-1,22 16,-22-15,0 0,23-1,-23 1,0 15,0 15,-23 16,1-16,22-15,0 16,0 14,-23-30,1 15,-1 1,23-1,-23-15,1 15,22 0,-23 1,1-1,-1 1,23-2,-45 2,22-1,1 1,22 14,-23-15,1 1,-1-16,23 15,-23 0,-21 1,44-16,-23 45,0-29,23-16,0-16,23 16,0-15,-1 0,-22 0,22 15,24-16,-46 1,22 0,1 15,-1 0,-22-16,0 16,0 0,-67 0,67 0,-23 16,-44-1,67 0,0-15,-46 16,1-1,90-30,1-16,-24 31,68-31,-67 16,45-15,-68 30,22-16,1 1,-1 15,-22-16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5:06:51.1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17140 12677,'0'0,"0"24,0 26,-25-25,25 0,0-25,0 0,-24 0,-1 0,0 0,25 0,-25 0,0 0,1 0,-1 0,0 0,0-25,25 25,-25 0,0-25,1 25,24 0,-50 0,25 0,25 0,-25 0,-24 0,49 0,-25-25,0 25,0 0,1 0,-1 0,25 0,-50 0,25 0,25 0,-24 0,-26 0,25 0,-49 0,24 0,-24 0,74 0,-25 0,25 0,0 0,25 0,24 0,-24 0,-25 0,25 0,25 0,-26-25,1 25,25 0,-25 0,49-24,-49 24,0 0,24 0,-49 0,25 0,0 0,0 0,-1 0,1 0,-25 0,50 0,-25 0,-25 0,-25 24,0-24,0 25,0-25,25 0,-49 0,-1 50,25-50,1 0,-1 0,0 0,25 0,-50 0,26 0,24 0,-25 0,-25 0,50 0,-25 0,1 0,-1 0,0 0,0 0,0 0,1 0,-1 0,0 0,25 0,-50 0,26 0,24 0,-25 0,-25 0,50 0,-25 0,0 0,1 0,-1 0,0 0,25 0,-50 0,26 0,24 0,-25 0,-25 0,50 0,-25 0,1 0,-1 0,0 0,0 0,0 0,1 0,-1 0,0 0,25 0,-50 0,26 0,24 0,-25 0,-25 0,50 0,-25 0,1 0,-1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6:05:52.0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21964 16472,'0'0,"0"0,0 50,0-25,0-25,0 24,0 1,0 0,0 0,0 0,0-1,-18 1,18 0,0 0,0-25,0 49,-18-24,18-25,0 25,0 25,0-50,0 24,0 1,0 0,0 0,0 0,0-1,0-24,0 25,0 0,0-25,18 25,0 0,-18 0,0-25,19 24,0 1,-19 0,-19-25,0 25,1 0,18-1,0-24,18 0,1 0,0 0,-1 0,0 0,1 0,-1 0,1 0,-1 0,-18 0,19 0,-1-24,-18 24,18 0,1 0,0 0,-1 0,0 0,1 0,-1 0,1 0,-1 0,-18 0,37 0,-19 0,-18 0,19 0,17 0,-36 0,19 0,0 0,-1 0,1 0,-1 0,19 0,0 0,-19 0,19 0,-18 0,-1 0,0 0,1 0,-1 24,-18-24,37 0,-18 0,-19 0,18 0,19 0,-37 0,18 0,1 0,-1 0,0 0,1 0,0 0,-1 0,0 0,1 0,18 0,-19 0,0 0,-18 0,37 0,-18 0,-19 0,19 0,17 0,-36 0,19 0,-1 0,19 25,-19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6:05:52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22027 16664,'0'13,"0"1,0-14,0 13,0 0,25-13,-1 13,-24 1,0 13,25-14,0 0,0 0,-25-13,25 0,24 0,-49 0,25 0,0 0,0 0,0 0,-1 0,1 0,0 0,25 27,-26-27,1 0,0 0,0 0,-25 0,25 13,-1-13,-24 0,-24 0,-1 0,-50 0,75 0,-49-13,24 13,0 0,0 0,1-13,24 13,-25-14,0 1,0 13,25-13,-25 0,-24 13,49-14,-25 1,0-1,25 1,0 0,-25 0,25-1,0-12,-25 13,25-1,0 14,0 0,0 0,25 14,0 12,0-26,-25 13,25 1,0-14,-25 26,49-13,-24 1,0-14,-25 13,25 1,-1-1,-24-13,25 13,-25 0,50 1,-25-14,-25 13,24 0,1-13,0 13,0 14,0-13,-25-14,49 26,-49-13,25-13,0 14,-25-1,25-13,24 13,-24-13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12-05T07:46:14.2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17140 12677,'0'0,"0"24,0 26,-25-25,25 0,0-25,0 0,-24 0,-1 0,0 0,25 0,-25 0,0 0,1 0,-1 0,0 0,0-25,25 25,-25 0,0-25,1 25,24 0,-50 0,25 0,25 0,-25 0,-24 0,49 0,-25-25,0 25,0 0,1 0,-1 0,25 0,-50 0,25 0,25 0,-24 0,-26 0,25 0,-49 0,24 0,-24 0,74 0,-25 0,25 0,0 0,25 0,24 0,-24 0,-25 0,25 0,25 0,-26-25,1 25,25 0,-25 0,49-24,-49 24,0 0,24 0,-49 0,25 0,0 0,0 0,-1 0,1 0,-25 0,50 0,-25 0,-25 0,-25 24,0-24,0 25,0-25,25 0,-49 0,-1 50,25-50,1 0,-1 0,0 0,25 0,-50 0,26 0,24 0,-25 0,-25 0,50 0,-25 0,1 0,-1 0,0 0,0 0,0 0,1 0,-1 0,0 0,25 0,-50 0,26 0,24 0,-25 0,-25 0,50 0,-25 0,0 0,1 0,-1 0,0 0,25 0,-50 0,26 0,24 0,-25 0,-25 0,50 0,-25 0,1 0,-1 0,0 0,0 0,0 0,1 0,-1 0,0 0,25 0,-50 0,26 0,24 0,-25 0,-25 0,50 0,-25 0,1 0,-1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12-06T00:27:10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21977 16472,'0'0,"0"0,0 50,0-25,0-25,0 24,0 1,0 0,0 0,0 0,0-1,-25 1,25 0,0 0,0-25,0 49,-24-24,24-25,0 25,0 25,0-50,0 24,0 1,0 0,0 0,0 0,0-1,0-24,0 25,0 0,0-25,24 25,1 0,-25 0,0-25,25 24,0 1,-25 0,-25-25,0 25,0 0,25-1,0-24,25 0,0 0,0 0,0 0,-1 0,1 0,0 0,0 0,0 0,-25 0,25 0,-1-24,-24 24,25 0,0 0,0 0,0 0,-1 0,1 0,0 0,0 0,0 0,-25 0,49 0,-24 0,-25 0,25 0,24 0,-49 0,25 0,0 0,0 0,0 0,-1 0,26 0,0 0,-26 0,26 0,-25 0,0 0,-1 0,1 0,0 24,-25-24,50 0,-25 0,-25 0,24 0,26 0,-50 0,25 0,0 0,-1 0,1 0,0 0,0 0,0 0,-1 0,1 0,25 0,-25 0,-1 0,-24 0,50 0,-25 0,-25 0,25 0,24 0,-49 0,25 0,0 0,24 25,-24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12-06T00:27:18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22027 16695,'0'25,"0"0,0-25,0 25,0 0,25-25,-1 24,-24 1,0 25,25-25,0-1,0 1,-25-25,25 0,24 0,-49 0,25 0,0 0,0 0,0 0,-1 0,1 0,0 0,25 50,-26-50,1 0,0 0,0 0,-25 0,25 25,-1-25,-24 0,-24 0,-1 0,-50 0,75 0,-49-25,24 25,0 0,0 0,1-25,24 25,-25-25,0 0,0 25,25-24,-25-1,-24 25,49-25,-25 0,0 0,25 1,0-1,-25 0,25 0,0-24,-25 24,25 0,0 25,0 0,0 0,25 25,0 24,0-49,-25 25,25 0,0-25,-25 50,49-26,-24 1,0-25,-25 25,25 0,-1 0,-24-25,25 24,-25 1,50 0,-25-25,-25 25,24 0,1-25,0 24,0 26,0-25,-25-25,49 50,-49-26,25-24,0 25,-25 0,25-25,24 25,-24-25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4:37:08.53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2046,'35'0,"-35"0,35 0,36 0,-71 0,35 0,1 0,-1 0,-35 0,35 0,0 0,1 0,-36 0,35 0,0 0,-35 0,35 0,1 0,-1 0,-35 0,35 0,1 0,-1 0,-35 0,35 0,0 0,-35 0,36 0,-1 0,0 0,-35 0,36 0,-1 0,0 0,-35 0,35 0,1 0,-36 0,35 0,0 0,0 0,-35 0,36 0,-1 0,0 0,-35 0,36 0,-1 0,-35 0,35 0,0 0,1 0,-36 0,35 0,0 0,1 0,-36 0,0-35,35 35,0 0,-35 0,35 0,-35-35,0 35,0-36,0 1,0 35,0-35,0-1,0 1,0 35,0-35,0 0,0-1,36 36,-1 0,-35 0,0-35,0 0,0 35,0-36,0 1,0 0,0 35,0-35,0-1,0 1,0 35,0-35,0 0,0 35,0-36,0 1,0 0,0 35,0-36,0 36,-35 0,-1 0,36 0,-35 0,0 0,35 0,-35 0,-1 0,1 0,35 0,-35 0,-1 0,1 0,35 36,0-1,0 0,0-35,0 0,35 0,-35 36,0-1,0-35,0 35,0-35,-35 0,35 0,-70 0,34 0,36 0,-35 0,0 0,35 0,-36 0,1 0,0 0,0 0,-1 0,1 0,35 0,-35 0,0 0,-1 0,36 0,-35 0,0 0,35 0,-36 0,1 0,0 0,35 0,-35 0,-1 0,1 0,35 0,-35 0,-1 0,36 0,-35 0,-35 0,70 0,-36 0,1 0,35 35,0 1,0-36,0 35,0 0,0 0,0-35,0 36,-35-36,35 0,0 35,0-35,-35 0,-1 0,1 0,35 0,0 35,0 1,0-1,0-35,0 35,0 0,0 1,0-36,0 0,0 0,0-36,0 1,0 35,0-35,0 0,0-1,0 36,0-35,0 0,0 35,0-36,0 1,35 35,1 0,-36-35,0 35,0-35,35-1,0 1,0 35,-35-35,0 0,36 35,-1 0,-35 0,0 0,0-36,35 36,0 0,-35-35,0 0,0 35,0-36,0 1,0 0,36 35,-36 0,0 0,0-35,0-1,0 36,0-35,0 0,35 35,0 0,-35-36,0 36,0-35,0 0,0 0,0 35,0-36,0 1,0 35,0-35,36 35,-36 0,35 0,0 0,-35 0,35 0,1 0,-1 0,-35 0,35 0,1 0,-1 0,-35 0,35 0,0 0,-35 0,36 0,-1 0,0 0,-35 0,35 0,1 0,-1 0,-35 0,35 0,1 0,-36 0,35 0,0 0,0 0,-35 0,36 0,-1 0,0 0,-35 0,36 0,-1 0,-35 0,35 0,0 0,-35-35,0-1,0 36,-35 0,35 0,0-35,0 35,-35 0,0 0,35 0,0 0,0 0,0-35,0-1,0 36,0-35,0 0,0 35,0 0,0-35,0-1,-36 36,1-35,35 35,-35 0,35 0,0-35,0-1,-36 36,1 0,35-35,0 35,0-35,-35 0,35 35,0 0,0-36,0 1,0 0,0 35,0-35,0-1,0 1,0 35,0 35,0 1,0-36,0 35,0 0,0 0,0-35,-35 0,-36 0,71 0,-35 0,-36 0,71 0,-35 0,0 0,35 0,-36 0,36 36,0-1,-35-35,0 0,35 0,-35 0,35 0,0 35,-36-35,1 0,35 35,-35 1,35-36,0 35,-36 0,36 1,0-36,0 35,0 0,0-35,-35 0,0 0,35 35,0 1,0-1,0-35,-35 0,35 0,0 35,0 1,0-1,0-35,-36 35,1 0,35-35,0 36,0-36,0 0,0-36,0 1,0 35,35 0,-35 0,0-35,0 35,36-35,-36-1,0 36,35-35,0 35,-35 0,35-35,-35-1,0 36,36-35,-36 35,0-35,0 35,35 0,0-35,-35-1,0 1,36 35,-36 0,0-35,0-1,35 36,0 0,0 0,-35-35,0 35,36 0,-1 0,-35-35,0 0,0 35,0-36,0 1,0 0,0 35,0-35,0-1,0 1,0 35,35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4:37:25.73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176 73,'0'-35,"0"-1,-35 36,0 0,35 36,-36-36,36 0,0 35,0 0,0-35,0 36,0-1,0 0,0-35,0 35,0 1,0-1,-35-35,0 0,35 35,0 0,0-35,0 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4:37:26.67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4:50:16.3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21977 16472,'0'0,"0"0,0 50,0-25,0-25,0 24,0 1,0 0,0 0,0 0,0-1,-25 1,25 0,0 0,0-25,0 49,-24-24,24-25,0 25,0 25,0-50,0 24,0 1,0 0,0 0,0 0,0-1,0-24,0 25,0 0,0-25,24 25,1 0,-25 0,0-25,25 24,0 1,-25 0,-25-25,0 25,0 0,25-1,0-24,25 0,0 0,0 0,0 0,-1 0,1 0,0 0,0 0,0 0,-25 0,25 0,-1-24,-24 24,25 0,0 0,0 0,0 0,-1 0,1 0,0 0,0 0,0 0,-25 0,49 0,-24 0,-25 0,25 0,24 0,-49 0,25 0,0 0,0 0,0 0,-1 0,26 0,0 0,-26 0,26 0,-25 0,0 0,-1 0,1 0,0 24,-25-24,50 0,-25 0,-25 0,24 0,26 0,-50 0,25 0,0 0,-1 0,1 0,0 0,0 0,0 0,-1 0,1 0,25 0,-25 0,-1 0,-24 0,50 0,-25 0,-25 0,25 0,24 0,-49 0,25 0,0 0,24 25,-24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5-11-28T14:50:16.3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22027 16695,'0'25,"0"0,0-25,0 25,0 0,25-25,-1 24,-24 1,0 25,25-25,0-1,0 1,-25-25,25 0,24 0,-49 0,25 0,0 0,0 0,0 0,-1 0,1 0,0 0,25 50,-26-50,1 0,0 0,0 0,-25 0,25 25,-1-25,-24 0,-24 0,-1 0,-50 0,75 0,-49-25,24 25,0 0,0 0,1-25,24 25,-25-25,0 0,0 25,25-24,-25-1,-24 25,49-25,-25 0,0 0,25 1,0-1,-25 0,25 0,0-24,-25 24,25 0,0 25,0 0,0 0,25 25,0 24,0-49,-25 25,25 0,0-25,-25 50,49-26,-24 1,0-25,-25 25,25 0,-1 0,-24-25,25 24,-25 1,50 0,-25-25,-25 25,24 0,1-25,0 24,0 26,0-25,-25-25,49 50,-49-26,25-24,0 25,-25 0,25-25,24 25,-24-25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FA241-A392-4A99-9682-2C27A38D2CC9}" type="datetimeFigureOut">
              <a:rPr lang="id-ID" smtClean="0"/>
              <a:t>29/11/2025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7C94-C461-4CA9-ABA2-82F69F70AA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14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87C94-C461-4CA9-ABA2-82F69F70AA0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4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0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1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2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3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04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05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6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7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8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10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1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12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1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98CB9C-3FDB-4009-A7A4-6DD902239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4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7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8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9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0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91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92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9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0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77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78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79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80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581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582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83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8584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8585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86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87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88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8589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0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91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89EB32-CDEB-4B83-AE48-7EB1F3B646C8}" type="datetimeFigureOut">
              <a:rPr lang="en-US" smtClean="0">
                <a:solidFill>
                  <a:srgbClr val="438086"/>
                </a:solidFill>
              </a:rPr>
              <a:pPr/>
              <a:t>11/29/2025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04859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104859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98CB9C-3FDB-4009-A7A4-6DD902239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1.bp.blogspot.com/-HxEit5Go_3A/XTazKUIfrgI/AAAAAAAABB4/OO30S_dOt40ww-d3ItqBV5ETJC0UugQswCLcBGAs/s1600/tbl+distribusi+dudihatmoko.blogspo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://2.bp.blogspot.com/-MSGwZka98zQ/UUH86bk00oI/AAAAAAAAAMQ/vBXESGF9o_A/s1600/kurva+normal1.PNG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4.emf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hatta2stat.files.wordpress.com/2011/11/clip_image00210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hatta2stat.files.wordpress.com/2011/11/kurvanormalbaku222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9.xml"/><Relationship Id="rId18" Type="http://schemas.openxmlformats.org/officeDocument/2006/relationships/image" Target="../media/image22.emf"/><Relationship Id="rId3" Type="http://schemas.openxmlformats.org/officeDocument/2006/relationships/hyperlink" Target="http://2.bp.blogspot.com/-MSGwZka98zQ/UUH86bk00oI/AAAAAAAAAMQ/vBXESGF9o_A/s1600/kurva+normal1.PNG" TargetMode="External"/><Relationship Id="rId7" Type="http://schemas.openxmlformats.org/officeDocument/2006/relationships/customXml" Target="../ink/ink6.xml"/><Relationship Id="rId12" Type="http://schemas.openxmlformats.org/officeDocument/2006/relationships/image" Target="../media/image19.emf"/><Relationship Id="rId17" Type="http://schemas.openxmlformats.org/officeDocument/2006/relationships/customXml" Target="../ink/ink11.xml"/><Relationship Id="rId2" Type="http://schemas.openxmlformats.org/officeDocument/2006/relationships/image" Target="../media/image15.png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customXml" Target="../ink/ink7.xml"/><Relationship Id="rId1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://2.bp.blogspot.com/-MSGwZka98zQ/UUH86bk00oI/AAAAAAAAAMQ/vBXESGF9o_A/s1600/kurva+normal1.PNG" TargetMode="External"/><Relationship Id="rId7" Type="http://schemas.openxmlformats.org/officeDocument/2006/relationships/customXml" Target="../ink/ink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2.bp.blogspot.com/-MSGwZka98zQ/UUH86bk00oI/AAAAAAAAAMQ/vBXESGF9o_A/s1600/kurva+normal1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6705749" cy="93360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DISTRIBUSI PROBABILITAS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>
          <a:xfrm>
            <a:off x="1731476" y="5085184"/>
            <a:ext cx="5410200" cy="504056"/>
          </a:xfrm>
        </p:spPr>
        <p:txBody>
          <a:bodyPr/>
          <a:lstStyle/>
          <a:p>
            <a:r>
              <a:rPr lang="en-US" dirty="0" smtClean="0"/>
              <a:t>OLEH:	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BIDA S</a:t>
            </a:r>
            <a:r>
              <a:rPr lang="id-ID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RI, S.P.,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83568" y="1217320"/>
            <a:ext cx="2971801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Pertemuan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 </a:t>
            </a:r>
            <a:r>
              <a:rPr lang="id-ID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10</a:t>
            </a:r>
            <a:endParaRPr lang="id-ID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832" t="1936" r="1832" b="5525"/>
          <a:stretch/>
        </p:blipFill>
        <p:spPr bwMode="auto">
          <a:xfrm>
            <a:off x="5380816" y="260648"/>
            <a:ext cx="358140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3842184"/>
            <a:ext cx="5472608" cy="469776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i="1" dirty="0" smtClean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( </a:t>
            </a:r>
            <a:r>
              <a:rPr lang="id-ID" sz="2400" i="1" dirty="0" smtClean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Distribusi </a:t>
            </a:r>
            <a:r>
              <a:rPr lang="en-US" sz="2400" i="1" dirty="0" err="1" smtClean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Pr</a:t>
            </a:r>
            <a:r>
              <a:rPr lang="id-ID" sz="2400" i="1" dirty="0" smtClean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obabilitas Kontinu</a:t>
            </a:r>
            <a:r>
              <a:rPr lang="id-ID" sz="2800" i="1" dirty="0" smtClean="0">
                <a:solidFill>
                  <a:srgbClr val="5C92B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 )</a:t>
            </a:r>
            <a:endParaRPr lang="id-ID" sz="2700" i="1" dirty="0">
              <a:solidFill>
                <a:srgbClr val="5C92B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6760"/>
            <a:ext cx="8507288" cy="762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Contoh 1 : </a:t>
            </a:r>
            <a:r>
              <a:rPr lang="id-ID" sz="3200" b="1" dirty="0" smtClean="0"/>
              <a:t>Perhitungan D</a:t>
            </a:r>
            <a:r>
              <a:rPr lang="en-US" sz="3200" b="1" dirty="0" smtClean="0"/>
              <a:t>ISTRIBUSI </a:t>
            </a:r>
            <a:r>
              <a:rPr lang="en-US" sz="3200" b="1" dirty="0">
                <a:solidFill>
                  <a:schemeClr val="accent1"/>
                </a:solidFill>
              </a:rPr>
              <a:t>NORMAL</a:t>
            </a:r>
            <a:r>
              <a:rPr lang="id-ID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393432"/>
          </a:xfrm>
        </p:spPr>
        <p:txBody>
          <a:bodyPr>
            <a:normAutofit fontScale="85000" lnSpcReduction="20000"/>
          </a:bodyPr>
          <a:lstStyle/>
          <a:p>
            <a:pPr marL="109728" indent="0" fontAlgn="base">
              <a:buNone/>
            </a:pPr>
            <a:r>
              <a:rPr lang="en-US" sz="2400" dirty="0"/>
              <a:t>PT Work Electric,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Bohlam</a:t>
            </a:r>
            <a:r>
              <a:rPr lang="en-US" sz="2400" dirty="0"/>
              <a:t> </a:t>
            </a:r>
            <a:r>
              <a:rPr lang="en-US" sz="2400" dirty="0" err="1"/>
              <a:t>Lampu</a:t>
            </a:r>
            <a:r>
              <a:rPr lang="en-US" sz="2400" dirty="0"/>
              <a:t>  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900 jam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50 jam. PT Work Electric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persen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kisaran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800-1.000 jam,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bohlam</a:t>
            </a:r>
            <a:r>
              <a:rPr lang="en-US" sz="2400" dirty="0"/>
              <a:t> </a:t>
            </a:r>
            <a:r>
              <a:rPr lang="en-US" sz="2400" dirty="0" err="1"/>
              <a:t>lampu</a:t>
            </a:r>
            <a:r>
              <a:rPr lang="en-US" sz="2400" dirty="0"/>
              <a:t>.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probabilitasnya</a:t>
            </a:r>
            <a:r>
              <a:rPr lang="en-US" sz="2400" dirty="0"/>
              <a:t>!</a:t>
            </a:r>
          </a:p>
          <a:p>
            <a:pPr fontAlgn="base"/>
            <a:endParaRPr lang="en-US" sz="900" dirty="0"/>
          </a:p>
          <a:p>
            <a:pPr marL="109728" indent="0" fontAlgn="base">
              <a:buNone/>
            </a:pPr>
            <a:r>
              <a:rPr lang="en-US" sz="2400" b="1" dirty="0" err="1" smtClean="0"/>
              <a:t>Jawab</a:t>
            </a:r>
            <a:r>
              <a:rPr lang="id-ID" sz="2400" b="1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/>
              <a:t>Diketahui</a:t>
            </a:r>
            <a:r>
              <a:rPr lang="en-US" sz="2400" dirty="0"/>
              <a:t> µ = 900 , </a:t>
            </a:r>
            <a:r>
              <a:rPr lang="el-GR" sz="2400" dirty="0"/>
              <a:t>σ</a:t>
            </a:r>
            <a:r>
              <a:rPr lang="en-US" sz="2400" dirty="0"/>
              <a:t> = 50</a:t>
            </a:r>
          </a:p>
          <a:p>
            <a:pPr marL="109728" indent="0" fontAlgn="base">
              <a:spcAft>
                <a:spcPts val="600"/>
              </a:spcAft>
              <a:buNone/>
            </a:pPr>
            <a:r>
              <a:rPr lang="en-US" sz="2400" dirty="0" smtClean="0"/>
              <a:t>P(800&lt;X&lt;1</a:t>
            </a:r>
            <a:r>
              <a:rPr lang="id-ID" sz="2400" dirty="0" smtClean="0"/>
              <a:t>.</a:t>
            </a:r>
            <a:r>
              <a:rPr lang="en-US" sz="2400" dirty="0" smtClean="0"/>
              <a:t>000)</a:t>
            </a:r>
            <a:r>
              <a:rPr lang="id-ID" sz="2400" dirty="0" smtClean="0"/>
              <a:t> = </a:t>
            </a:r>
            <a:r>
              <a:rPr lang="en-US" sz="2400" dirty="0" smtClean="0"/>
              <a:t>?</a:t>
            </a:r>
            <a:endParaRPr lang="en-US" sz="2400" dirty="0"/>
          </a:p>
          <a:p>
            <a:pPr marL="109728" indent="0" fontAlgn="base">
              <a:buNone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Z :</a:t>
            </a:r>
          </a:p>
          <a:p>
            <a:pPr marL="109728" indent="0" fontAlgn="base">
              <a:buNone/>
            </a:pPr>
            <a:r>
              <a:rPr lang="en-US" sz="2400" dirty="0"/>
              <a:t>Z1</a:t>
            </a:r>
            <a:r>
              <a:rPr lang="en-US" sz="2400" baseline="-25000" dirty="0"/>
              <a:t>(x=800)</a:t>
            </a:r>
            <a:r>
              <a:rPr lang="en-US" sz="2400" dirty="0"/>
              <a:t> = (800-900)/50 = </a:t>
            </a:r>
            <a:r>
              <a:rPr lang="en-US" sz="2400"/>
              <a:t>-</a:t>
            </a:r>
            <a:r>
              <a:rPr lang="en-US" sz="2400" smtClean="0"/>
              <a:t>2,00</a:t>
            </a:r>
            <a:endParaRPr lang="en-US" sz="2400" dirty="0"/>
          </a:p>
          <a:p>
            <a:pPr marL="109728" indent="0" fontAlgn="base">
              <a:spcAft>
                <a:spcPts val="600"/>
              </a:spcAft>
              <a:buNone/>
            </a:pPr>
            <a:r>
              <a:rPr lang="en-US" sz="2400" dirty="0"/>
              <a:t>Z2</a:t>
            </a:r>
            <a:r>
              <a:rPr lang="en-US" sz="2400" baseline="-25000" dirty="0"/>
              <a:t>(x=1.000)</a:t>
            </a:r>
            <a:r>
              <a:rPr lang="en-US" sz="2400" dirty="0"/>
              <a:t> = (1.000-900)/50 = 2,00</a:t>
            </a:r>
          </a:p>
          <a:p>
            <a:pPr marL="109728" indent="0" fontAlgn="base">
              <a:buNone/>
            </a:pPr>
            <a:r>
              <a:rPr lang="en-US" sz="2400" dirty="0" err="1" smtClean="0"/>
              <a:t>Jadi</a:t>
            </a:r>
            <a:r>
              <a:rPr lang="id-ID" sz="2400" dirty="0" smtClean="0"/>
              <a:t> </a:t>
            </a:r>
            <a:r>
              <a:rPr lang="en-US" sz="2400" dirty="0" smtClean="0"/>
              <a:t>: </a:t>
            </a:r>
            <a:r>
              <a:rPr lang="en-US" sz="2400" dirty="0"/>
              <a:t>P(800&lt;X&lt;1.000) </a:t>
            </a:r>
            <a:r>
              <a:rPr lang="en-US" sz="2400" dirty="0" smtClean="0"/>
              <a:t>=</a:t>
            </a:r>
            <a:r>
              <a:rPr lang="id-ID" sz="2400" dirty="0" smtClean="0"/>
              <a:t> </a:t>
            </a:r>
            <a:r>
              <a:rPr lang="en-US" sz="2400" dirty="0" smtClean="0"/>
              <a:t>P</a:t>
            </a:r>
            <a:r>
              <a:rPr lang="en-US" sz="2400" dirty="0"/>
              <a:t>(-2,00&lt;Z&lt;2,00);</a:t>
            </a:r>
          </a:p>
          <a:p>
            <a:pPr marL="109728" indent="0" fontAlgn="base">
              <a:buNone/>
            </a:pPr>
            <a:r>
              <a:rPr lang="en-US" sz="2400" dirty="0"/>
              <a:t>P(-2,00&lt;Z&lt;0) = 0,4772 </a:t>
            </a:r>
            <a:r>
              <a:rPr lang="en-US" sz="2400" dirty="0" err="1"/>
              <a:t>dan</a:t>
            </a:r>
            <a:r>
              <a:rPr lang="en-US" sz="2400" dirty="0"/>
              <a:t>  P(0&gt;Z&gt;2,00)  = 0,4772</a:t>
            </a:r>
          </a:p>
          <a:p>
            <a:pPr marL="109728" indent="0" fontAlgn="base">
              <a:spcBef>
                <a:spcPts val="1200"/>
              </a:spcBef>
              <a:buNone/>
            </a:pP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yang </a:t>
            </a:r>
            <a:r>
              <a:rPr lang="en-US" sz="2400" dirty="0" err="1"/>
              <a:t>diarsir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= </a:t>
            </a:r>
            <a:r>
              <a:rPr lang="en-US" sz="2400" dirty="0" smtClean="0"/>
              <a:t>0,4772+0,4772</a:t>
            </a:r>
            <a:r>
              <a:rPr lang="id-ID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0,9544. </a:t>
            </a:r>
          </a:p>
          <a:p>
            <a:pPr marL="109728" indent="0" fontAlgn="base">
              <a:spcAft>
                <a:spcPts val="600"/>
              </a:spcAft>
              <a:buNone/>
            </a:pPr>
            <a:r>
              <a:rPr lang="en-US" sz="2400" dirty="0" err="1"/>
              <a:t>Jadi</a:t>
            </a:r>
            <a:r>
              <a:rPr lang="en-US" sz="2400" dirty="0"/>
              <a:t> P(800&lt;X&lt;1.000) = P(-2,00 &lt; Z&lt; 2,00) = P(-2,00&lt;Z&lt;0) + P(0&gt;Z&gt;2,00) </a:t>
            </a:r>
            <a:r>
              <a:rPr lang="id-ID" sz="2400" dirty="0" smtClean="0"/>
              <a:t>					         </a:t>
            </a:r>
            <a:r>
              <a:rPr lang="en-US" sz="2400" dirty="0" smtClean="0"/>
              <a:t>= </a:t>
            </a:r>
            <a:r>
              <a:rPr lang="en-US" sz="2400" dirty="0"/>
              <a:t>0,4772+0,4772 = 0,9544.</a:t>
            </a:r>
          </a:p>
          <a:p>
            <a:pPr fontAlgn="base"/>
            <a:r>
              <a:rPr lang="en-US" sz="2400" dirty="0" err="1"/>
              <a:t>Artinya</a:t>
            </a:r>
            <a:r>
              <a:rPr lang="en-US" sz="2400" dirty="0"/>
              <a:t> : PT Work Electric </a:t>
            </a:r>
            <a:r>
              <a:rPr lang="en-US" sz="2400" dirty="0" err="1"/>
              <a:t>mengklaim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lampu</a:t>
            </a:r>
            <a:r>
              <a:rPr lang="en-US" sz="2400" dirty="0"/>
              <a:t> </a:t>
            </a:r>
            <a:r>
              <a:rPr lang="en-US" sz="2400" dirty="0" err="1"/>
              <a:t>bohlamnya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menyala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smtClean="0"/>
              <a:t>800</a:t>
            </a:r>
            <a:r>
              <a:rPr lang="id-ID" sz="2400" dirty="0" smtClean="0"/>
              <a:t> </a:t>
            </a:r>
            <a:r>
              <a:rPr lang="en-US" sz="2400" dirty="0" smtClean="0"/>
              <a:t>-</a:t>
            </a:r>
            <a:r>
              <a:rPr lang="id-ID" sz="2400" dirty="0" smtClean="0"/>
              <a:t> </a:t>
            </a:r>
            <a:r>
              <a:rPr lang="en-US" sz="2400" dirty="0" smtClean="0"/>
              <a:t>1.000 </a:t>
            </a:r>
            <a:r>
              <a:rPr lang="en-US" sz="2400" dirty="0"/>
              <a:t>jam,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probabilitas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id-ID" sz="2400" dirty="0" smtClean="0"/>
              <a:t>sebesar </a:t>
            </a:r>
            <a:r>
              <a:rPr lang="en-US" sz="2400" dirty="0" smtClean="0"/>
              <a:t>95,44</a:t>
            </a:r>
            <a:r>
              <a:rPr lang="en-US" sz="2400" dirty="0"/>
              <a:t>%,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sisanya</a:t>
            </a:r>
            <a:r>
              <a:rPr lang="en-US" sz="2400" dirty="0"/>
              <a:t> 4,56%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dipersiapkan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garansi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" name="Picture 5" descr="https://1.bp.blogspot.com/-HxEit5Go_3A/XTazKUIfrgI/AAAAAAAABB4/OO30S_dOt40ww-d3ItqBV5ETJC0UugQswCLcBGAs/s1600/tbl%2Bdistribusi%2Bdudihatmoko.blogspo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94" y="2344316"/>
            <a:ext cx="3059831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91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9848"/>
          </a:xfrm>
        </p:spPr>
        <p:txBody>
          <a:bodyPr/>
          <a:lstStyle/>
          <a:p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Contoh </a:t>
            </a:r>
            <a:r>
              <a:rPr lang="id-ID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2 </a:t>
            </a:r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: </a:t>
            </a:r>
            <a:r>
              <a:rPr lang="id-ID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Penggunaan Kurva Distribusi Normal</a:t>
            </a:r>
            <a:endParaRPr lang="id-ID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2800" y="6510536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4968"/>
            <a:ext cx="80648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2.bp.blogspot.com/-MSGwZka98zQ/UUH86bk00oI/AAAAAAAAAMQ/vBXESGF9o_A/s200/kurva+normal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088232" cy="1210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7380312" y="3861048"/>
            <a:ext cx="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732240" y="3789040"/>
              <a:ext cx="643320" cy="902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6400" y="3725680"/>
                <a:ext cx="675000" cy="10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6548336" y="4608136"/>
              <a:ext cx="687960" cy="45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2496" y="4544776"/>
                <a:ext cx="719640" cy="171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3275856" y="3645024"/>
            <a:ext cx="3299544" cy="8332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500" dirty="0" smtClean="0">
                <a:latin typeface="Arial Narrow" pitchFamily="34" charset="0"/>
              </a:rPr>
              <a:t>P(X &lt; Xo) = P (Z&lt; Zo) </a:t>
            </a:r>
          </a:p>
          <a:p>
            <a:r>
              <a:rPr lang="id-ID" sz="1500" dirty="0" smtClean="0">
                <a:latin typeface="Arial Narrow" pitchFamily="34" charset="0"/>
              </a:rPr>
              <a:t>                = P (Z ≤ 0) </a:t>
            </a:r>
            <a:r>
              <a:rPr lang="id-ID" sz="1500" dirty="0">
                <a:latin typeface="Arial Narrow" pitchFamily="34" charset="0"/>
              </a:rPr>
              <a:t>– P </a:t>
            </a:r>
            <a:r>
              <a:rPr lang="id-ID" sz="1500" dirty="0" smtClean="0">
                <a:latin typeface="Arial Narrow" pitchFamily="34" charset="0"/>
              </a:rPr>
              <a:t>(0 ≤ Z ≤ Zo) </a:t>
            </a:r>
          </a:p>
          <a:p>
            <a:r>
              <a:rPr lang="id-ID" sz="1500" dirty="0" smtClean="0">
                <a:latin typeface="Arial Narrow" pitchFamily="34" charset="0"/>
              </a:rPr>
              <a:t>                = 0,50 - 0.45= 0.05 → Zo = - 0,13 </a:t>
            </a:r>
            <a:endParaRPr lang="en-US" sz="15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227" y="4797152"/>
            <a:ext cx="436690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700" dirty="0" smtClean="0">
                <a:latin typeface="Candara" pitchFamily="34" charset="0"/>
                <a:cs typeface="Arial" pitchFamily="34" charset="0"/>
              </a:rPr>
              <a:t> b)  Mencari nilai Z jika P (X&gt;Xo) </a:t>
            </a:r>
          </a:p>
          <a:p>
            <a:r>
              <a:rPr lang="id-ID" sz="1700" dirty="0" smtClean="0">
                <a:latin typeface="Candara" pitchFamily="34" charset="0"/>
                <a:cs typeface="Arial" pitchFamily="34" charset="0"/>
              </a:rPr>
              <a:t>       P (z&gt;zo) = 14% = 0.14   </a:t>
            </a:r>
            <a:r>
              <a:rPr lang="id-ID" sz="1700" dirty="0" smtClean="0">
                <a:latin typeface="Arial Narrow"/>
                <a:cs typeface="Arial" pitchFamily="34" charset="0"/>
              </a:rPr>
              <a:t>→ dari tabel Zo = </a:t>
            </a:r>
            <a:r>
              <a:rPr lang="id-ID" sz="1600" dirty="0" smtClean="0">
                <a:latin typeface="Arial Narrow" pitchFamily="34" charset="0"/>
              </a:rPr>
              <a:t>1,08</a:t>
            </a:r>
            <a:r>
              <a:rPr lang="id-ID" sz="1700" dirty="0" smtClean="0">
                <a:latin typeface="Arial Narrow"/>
                <a:cs typeface="Arial" pitchFamily="34" charset="0"/>
              </a:rPr>
              <a:t> </a:t>
            </a:r>
            <a:endParaRPr lang="id-ID" sz="1700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5" name="Picture 14" descr="http://2.bp.blogspot.com/-MSGwZka98zQ/UUH86bk00oI/AAAAAAAAAMQ/vBXESGF9o_A/s200/kurva+normal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2690"/>
            <a:ext cx="2088232" cy="1230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83568" y="5445224"/>
            <a:ext cx="2304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700" dirty="0" smtClean="0">
                <a:latin typeface="Candara" pitchFamily="34" charset="0"/>
              </a:rPr>
              <a:t>Zo</a:t>
            </a:r>
            <a:r>
              <a:rPr lang="en-US" sz="1700" dirty="0" smtClean="0">
                <a:latin typeface="Candara" pitchFamily="34" charset="0"/>
              </a:rPr>
              <a:t> =</a:t>
            </a:r>
            <a:r>
              <a:rPr lang="id-ID" sz="1700" dirty="0" smtClean="0">
                <a:latin typeface="Candara" pitchFamily="34" charset="0"/>
              </a:rPr>
              <a:t> (Xo</a:t>
            </a:r>
            <a:r>
              <a:rPr lang="en-US" sz="1700" dirty="0" smtClean="0">
                <a:latin typeface="Candara" pitchFamily="34" charset="0"/>
              </a:rPr>
              <a:t> </a:t>
            </a:r>
            <a:r>
              <a:rPr lang="en-US" sz="1700" dirty="0">
                <a:latin typeface="Candara" pitchFamily="34" charset="0"/>
              </a:rPr>
              <a:t>- </a:t>
            </a:r>
            <a:r>
              <a:rPr lang="en-US" sz="1700" dirty="0" smtClean="0">
                <a:latin typeface="Candara" pitchFamily="34" charset="0"/>
              </a:rPr>
              <a:t>µ</a:t>
            </a:r>
            <a:r>
              <a:rPr lang="id-ID" sz="1700" dirty="0" smtClean="0">
                <a:latin typeface="Candara" pitchFamily="34" charset="0"/>
              </a:rPr>
              <a:t>) / </a:t>
            </a:r>
            <a:r>
              <a:rPr lang="el-GR" sz="1700" dirty="0" smtClean="0">
                <a:latin typeface="Candara" pitchFamily="34" charset="0"/>
              </a:rPr>
              <a:t>σ</a:t>
            </a:r>
            <a:endParaRPr lang="id-ID" sz="1700" dirty="0" smtClean="0">
              <a:latin typeface="Candara" pitchFamily="34" charset="0"/>
            </a:endParaRPr>
          </a:p>
          <a:p>
            <a:r>
              <a:rPr lang="id-ID" sz="1700" dirty="0" smtClean="0">
                <a:latin typeface="Candara" pitchFamily="34" charset="0"/>
              </a:rPr>
              <a:t>Xo = </a:t>
            </a:r>
            <a:r>
              <a:rPr lang="en-US" sz="1700" dirty="0">
                <a:latin typeface="Candara" pitchFamily="34" charset="0"/>
              </a:rPr>
              <a:t>µ</a:t>
            </a:r>
            <a:r>
              <a:rPr lang="id-ID" sz="1700" dirty="0" smtClean="0">
                <a:latin typeface="Candara" pitchFamily="34" charset="0"/>
              </a:rPr>
              <a:t> + </a:t>
            </a:r>
            <a:r>
              <a:rPr lang="el-GR" sz="1700" dirty="0" smtClean="0">
                <a:latin typeface="Candara" pitchFamily="34" charset="0"/>
              </a:rPr>
              <a:t>σ</a:t>
            </a:r>
            <a:r>
              <a:rPr lang="id-ID" sz="1700" dirty="0" smtClean="0">
                <a:latin typeface="Candara" pitchFamily="34" charset="0"/>
              </a:rPr>
              <a:t>.Zo</a:t>
            </a:r>
          </a:p>
          <a:p>
            <a:r>
              <a:rPr lang="id-ID" sz="1700" dirty="0">
                <a:latin typeface="Candara" pitchFamily="34" charset="0"/>
              </a:rPr>
              <a:t> </a:t>
            </a:r>
            <a:r>
              <a:rPr lang="id-ID" sz="1700" dirty="0" smtClean="0">
                <a:latin typeface="Candara" pitchFamily="34" charset="0"/>
              </a:rPr>
              <a:t>     = 40 + 6 (1.08)</a:t>
            </a:r>
          </a:p>
          <a:p>
            <a:r>
              <a:rPr lang="id-ID" sz="1700" dirty="0">
                <a:latin typeface="Candara" pitchFamily="34" charset="0"/>
              </a:rPr>
              <a:t> </a:t>
            </a:r>
            <a:r>
              <a:rPr lang="id-ID" sz="1700" dirty="0" smtClean="0">
                <a:latin typeface="Candara" pitchFamily="34" charset="0"/>
              </a:rPr>
              <a:t>    = 46,48</a:t>
            </a:r>
            <a:endParaRPr lang="en-US" sz="1700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5510949"/>
            <a:ext cx="3299544" cy="8703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500" dirty="0" smtClean="0">
                <a:latin typeface="Arial Narrow" pitchFamily="34" charset="0"/>
              </a:rPr>
              <a:t>P(X &gt;Xo) = P (Z&gt;Zo) </a:t>
            </a:r>
          </a:p>
          <a:p>
            <a:r>
              <a:rPr lang="id-ID" sz="1500" dirty="0" smtClean="0">
                <a:latin typeface="Arial Narrow" pitchFamily="34" charset="0"/>
              </a:rPr>
              <a:t>                = P (Z ≥ 0) </a:t>
            </a:r>
            <a:r>
              <a:rPr lang="id-ID" sz="1500" dirty="0">
                <a:latin typeface="Arial Narrow" pitchFamily="34" charset="0"/>
              </a:rPr>
              <a:t>– P </a:t>
            </a:r>
            <a:r>
              <a:rPr lang="id-ID" sz="1500" dirty="0" smtClean="0">
                <a:latin typeface="Arial Narrow" pitchFamily="34" charset="0"/>
              </a:rPr>
              <a:t>(0 </a:t>
            </a:r>
            <a:r>
              <a:rPr lang="id-ID" sz="1500" dirty="0">
                <a:latin typeface="Arial Narrow" pitchFamily="34" charset="0"/>
              </a:rPr>
              <a:t>≥</a:t>
            </a:r>
            <a:r>
              <a:rPr lang="id-ID" sz="1500" dirty="0" smtClean="0">
                <a:latin typeface="Arial Narrow" pitchFamily="34" charset="0"/>
              </a:rPr>
              <a:t> Z </a:t>
            </a:r>
            <a:r>
              <a:rPr lang="id-ID" sz="1500" dirty="0">
                <a:latin typeface="Arial Narrow" pitchFamily="34" charset="0"/>
              </a:rPr>
              <a:t>≥</a:t>
            </a:r>
            <a:r>
              <a:rPr lang="id-ID" sz="1500" dirty="0" smtClean="0">
                <a:latin typeface="Arial Narrow" pitchFamily="34" charset="0"/>
              </a:rPr>
              <a:t> Zo) </a:t>
            </a:r>
          </a:p>
          <a:p>
            <a:r>
              <a:rPr lang="id-ID" sz="1500" dirty="0" smtClean="0">
                <a:latin typeface="Arial Narrow" pitchFamily="34" charset="0"/>
              </a:rPr>
              <a:t>                = 0.50 - 0.14= 0.36 → Zo = 1,08 </a:t>
            </a:r>
            <a:endParaRPr lang="en-US" sz="1500" dirty="0">
              <a:latin typeface="Arial Narrow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884368" y="5877272"/>
            <a:ext cx="0" cy="43872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7894080" y="5929920"/>
              <a:ext cx="660960" cy="330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78240" y="5866560"/>
                <a:ext cx="6926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7929720" y="5983560"/>
              <a:ext cx="268200" cy="241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3880" y="5920200"/>
                <a:ext cx="299880" cy="3682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5"/>
          <p:cNvSpPr/>
          <p:nvPr/>
        </p:nvSpPr>
        <p:spPr>
          <a:xfrm>
            <a:off x="7126982" y="4680540"/>
            <a:ext cx="469354" cy="26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200" b="1" dirty="0">
                <a:latin typeface="Arial Narrow" pitchFamily="34" charset="0"/>
              </a:rPr>
              <a:t>0,13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31038" y="6336724"/>
            <a:ext cx="469354" cy="26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200" b="1" dirty="0" smtClean="0">
                <a:latin typeface="Arial Narrow" pitchFamily="34" charset="0"/>
              </a:rPr>
              <a:t>1,08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13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6760"/>
            <a:ext cx="8507288" cy="762000"/>
          </a:xfrm>
        </p:spPr>
        <p:txBody>
          <a:bodyPr>
            <a:normAutofit/>
          </a:bodyPr>
          <a:lstStyle/>
          <a:p>
            <a:r>
              <a:rPr lang="id-I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Contoh 3</a:t>
            </a:r>
            <a:r>
              <a:rPr lang="id-I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id-I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: </a:t>
            </a:r>
            <a:r>
              <a:rPr lang="id-ID" sz="3200" b="1" dirty="0"/>
              <a:t>Perhitungan </a:t>
            </a:r>
            <a:r>
              <a:rPr lang="en-US" sz="3200" b="1" dirty="0" smtClean="0"/>
              <a:t>DISTRIBUSI </a:t>
            </a:r>
            <a:r>
              <a:rPr lang="en-US" sz="3200" b="1" dirty="0">
                <a:solidFill>
                  <a:schemeClr val="accent1"/>
                </a:solidFill>
              </a:rPr>
              <a:t>NORMAL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59688" cy="5017744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Rata-rata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Aceh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ton per ha,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(s) 0,9 ton.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Aceh 100.000 ha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berdistribusi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 (data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tentatif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produktivitasnya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  ton ?</a:t>
            </a:r>
          </a:p>
          <a:p>
            <a:pPr marL="109728" indent="0">
              <a:buNone/>
            </a:pPr>
            <a:r>
              <a:rPr lang="en-US" sz="2000" b="1" i="1" dirty="0" err="1" smtClean="0"/>
              <a:t>Penyelesaian</a:t>
            </a:r>
            <a:r>
              <a:rPr lang="en-US" sz="2000" b="1" i="1" dirty="0"/>
              <a:t>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 = 8 ton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id-ID" sz="2000" dirty="0" smtClean="0">
                <a:latin typeface="Lucida Sans Unicode"/>
                <a:cs typeface="Lucida Sans Unicode"/>
              </a:rPr>
              <a:t>→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P(z = 2,22) 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5 +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8679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0,98679</a:t>
            </a:r>
            <a:endParaRPr lang="id-ID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 = 2,22.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perpotongan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0,02. 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Hasilnya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0,98679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98,679%.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baku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98,679%.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100%,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100% – 98,679% = 1,321%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arsir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hitam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produktivitasnya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 ton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1,321%,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(1,321/100) x 100.000 ha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321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7" descr="clip_image002[10]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84984"/>
            <a:ext cx="3024335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urva normal baku, 2,22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3281" b="16952"/>
          <a:stretch/>
        </p:blipFill>
        <p:spPr bwMode="auto">
          <a:xfrm>
            <a:off x="6425253" y="2658616"/>
            <a:ext cx="2539235" cy="127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71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6760"/>
            <a:ext cx="8507288" cy="762000"/>
          </a:xfrm>
        </p:spPr>
        <p:txBody>
          <a:bodyPr>
            <a:normAutofit/>
          </a:bodyPr>
          <a:lstStyle/>
          <a:p>
            <a:r>
              <a:rPr lang="id-I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Contoh </a:t>
            </a:r>
            <a:r>
              <a:rPr lang="id-I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4 </a:t>
            </a:r>
            <a:r>
              <a:rPr lang="id-I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: </a:t>
            </a:r>
            <a:r>
              <a:rPr lang="id-ID" sz="3200" b="1" dirty="0"/>
              <a:t>Perhitungan </a:t>
            </a:r>
            <a:r>
              <a:rPr lang="en-US" sz="3200" b="1" dirty="0" smtClean="0"/>
              <a:t>DISTRIBUSI </a:t>
            </a:r>
            <a:r>
              <a:rPr lang="en-US" sz="3200" b="1" dirty="0">
                <a:solidFill>
                  <a:schemeClr val="accent1"/>
                </a:solidFill>
              </a:rPr>
              <a:t>NORMAL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59688" cy="5017744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ujian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“ABC”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deviasinya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20.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diasumsikan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berdistribusi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probabilitasnya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65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60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45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tertinggi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minimum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4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6760"/>
            <a:ext cx="8507288" cy="617984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Jawaban Contoh 4 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8659688" cy="5278016"/>
              </a:xfrm>
            </p:spPr>
            <p:txBody>
              <a:bodyPr>
                <a:noAutofit/>
              </a:bodyPr>
              <a:lstStyle/>
              <a:p>
                <a:pPr marL="109728" indent="0">
                  <a:spcAft>
                    <a:spcPts val="600"/>
                  </a:spcAft>
                  <a:buNone/>
                </a:pPr>
                <a:r>
                  <a:rPr lang="id-ID" sz="2000" dirty="0" smtClean="0">
                    <a:latin typeface="Times New Roman" pitchFamily="18" charset="0"/>
                    <a:cs typeface="Times New Roman" pitchFamily="18" charset="0"/>
                  </a:rPr>
                  <a:t>Diketahui 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id-ID" sz="2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750 </a:t>
                </a:r>
                <a:r>
                  <a:rPr lang="id-ID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/>
                  <a:t>µ</a:t>
                </a:r>
                <a:r>
                  <a:rPr lang="id-ID" sz="2000" b="1" dirty="0"/>
                  <a:t> </a:t>
                </a:r>
                <a:r>
                  <a:rPr lang="id-ID" sz="2000" dirty="0" smtClean="0"/>
                  <a:t>=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55</a:t>
                </a:r>
                <a:r>
                  <a:rPr lang="id-ID" sz="2000" dirty="0" smtClean="0"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l-GR" sz="2000" b="1" dirty="0" smtClean="0"/>
                  <a:t>σ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id-ID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66928" indent="-457200">
                  <a:spcAft>
                    <a:spcPts val="300"/>
                  </a:spcAft>
                  <a:buAutoNum type="alphaLcParenBoth"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P(36 ≤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X ≤ 65) 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X = 36  →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Z =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 − µ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>
                            <a:latin typeface="Arial" pitchFamily="34" charset="0"/>
                            <a:cs typeface="Arial" pitchFamily="34" charset="0"/>
                          </a:rPr>
                          <m:t>σ</m:t>
                        </m:r>
                      </m:den>
                    </m:f>
                  </m:oMath>
                </a14:m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36 – 55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= -</a:t>
                </a:r>
                <a:r>
                  <a:rPr lang="en-US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0.95</a:t>
                </a:r>
                <a:endParaRPr lang="id-ID" sz="1800" dirty="0" smtClean="0">
                  <a:latin typeface="Arial" pitchFamily="34" charset="0"/>
                  <a:ea typeface="Arial"/>
                  <a:cs typeface="Arial" pitchFamily="34" charset="0"/>
                </a:endParaRP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X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65 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→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Z =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 − µ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>
                            <a:latin typeface="Arial" pitchFamily="34" charset="0"/>
                            <a:cs typeface="Arial" pitchFamily="34" charset="0"/>
                          </a:rPr>
                          <m:t>σ</m:t>
                        </m:r>
                      </m:den>
                    </m:f>
                  </m:oMath>
                </a14:m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65 − 55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0.5</a:t>
                </a:r>
                <a:endParaRPr lang="id-ID" sz="1800" dirty="0" smtClean="0">
                  <a:latin typeface="Arial" pitchFamily="34" charset="0"/>
                  <a:ea typeface="Arial"/>
                  <a:cs typeface="Arial" pitchFamily="34" charset="0"/>
                </a:endParaRP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P(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0.95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 Z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0.5) = P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0.95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 Z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0) +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P(0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 Z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0.5)</a:t>
                </a:r>
              </a:p>
              <a:p>
                <a:pPr marL="109728" indent="0">
                  <a:spcAft>
                    <a:spcPts val="600"/>
                  </a:spcAft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		           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= 0.3289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+ 0.1915 =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0.5204</a:t>
                </a:r>
                <a:endParaRPr lang="id-ID" sz="1800" dirty="0" smtClean="0">
                  <a:latin typeface="Arial" pitchFamily="34" charset="0"/>
                  <a:cs typeface="Arial" pitchFamily="34" charset="0"/>
                </a:endParaRP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(b)  P(X ≥ 60) = ? </a:t>
                </a: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X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60 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→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Z =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 − µ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>
                            <a:latin typeface="Arial" pitchFamily="34" charset="0"/>
                            <a:cs typeface="Arial" pitchFamily="34" charset="0"/>
                          </a:rPr>
                          <m:t>σ</m:t>
                        </m:r>
                      </m:den>
                    </m:f>
                  </m:oMath>
                </a14:m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id-ID" sz="1800" b="0" i="0" dirty="0" smtClean="0">
                            <a:latin typeface="Arial" pitchFamily="34" charset="0"/>
                            <a:cs typeface="Arial" pitchFamily="34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– 55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0.</a:t>
                </a:r>
                <a:r>
                  <a:rPr lang="id-ID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2</a:t>
                </a:r>
                <a:r>
                  <a:rPr lang="en-US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5</a:t>
                </a:r>
                <a:endParaRPr lang="id-ID" sz="1800" dirty="0" smtClean="0">
                  <a:latin typeface="Arial" pitchFamily="34" charset="0"/>
                  <a:ea typeface="Arial"/>
                  <a:cs typeface="Arial" pitchFamily="34" charset="0"/>
                </a:endParaRPr>
              </a:p>
              <a:p>
                <a:pPr marL="109728" indent="0">
                  <a:spcAft>
                    <a:spcPts val="1200"/>
                  </a:spcAft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 P(Z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≥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0,25)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0,5 -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P(0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 Z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≤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0.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5)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0,5 - 0.0987 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0.4013</a:t>
                </a: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(c)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P(X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45)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? </a:t>
                </a: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     X 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45 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→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Z =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 − µ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>
                            <a:latin typeface="Arial" pitchFamily="34" charset="0"/>
                            <a:cs typeface="Arial" pitchFamily="34" charset="0"/>
                          </a:rPr>
                          <m:t>σ</m:t>
                        </m:r>
                      </m:den>
                    </m:f>
                  </m:oMath>
                </a14:m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45– 55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0.5</a:t>
                </a:r>
                <a:endParaRPr lang="id-ID" sz="1800" dirty="0">
                  <a:latin typeface="Arial" pitchFamily="34" charset="0"/>
                  <a:ea typeface="Arial"/>
                  <a:cs typeface="Arial" pitchFamily="34" charset="0"/>
                </a:endParaRPr>
              </a:p>
              <a:p>
                <a:pPr marL="109728" indent="0">
                  <a:spcAft>
                    <a:spcPts val="300"/>
                  </a:spcAft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P(Z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,5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0,5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P(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0.5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≤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 Z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≤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 0</a:t>
                </a:r>
                <a:r>
                  <a:rPr lang="pl-PL" sz="18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0,5 - </a:t>
                </a:r>
                <a:r>
                  <a:rPr lang="pl-PL" sz="1800" dirty="0">
                    <a:latin typeface="Arial" pitchFamily="34" charset="0"/>
                    <a:cs typeface="Arial" pitchFamily="34" charset="0"/>
                  </a:rPr>
                  <a:t>0.1915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0.3085</a:t>
                </a:r>
                <a:endParaRPr lang="pl-PL" sz="1800" dirty="0">
                  <a:latin typeface="Arial" pitchFamily="34" charset="0"/>
                  <a:cs typeface="Arial" pitchFamily="34" charset="0"/>
                </a:endParaRPr>
              </a:p>
              <a:p>
                <a:pPr marL="109728" indent="0">
                  <a:spcAft>
                    <a:spcPts val="300"/>
                  </a:spcAft>
                  <a:buNone/>
                </a:pPr>
                <a:endParaRPr lang="id-ID" sz="1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8659688" cy="5278016"/>
              </a:xfrm>
              <a:blipFill rotWithShape="1"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582544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1856" tIns="939504" rIns="10918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0.95 0 0.5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http://2.bp.blogspot.com/-MSGwZka98zQ/UUH86bk00oI/AAAAAAAAAMQ/vBXESGF9o_A/s200/kurva+normal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0283"/>
            <a:ext cx="2088232" cy="1230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7812360" y="2054170"/>
            <a:ext cx="0" cy="58274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92280" y="2345541"/>
            <a:ext cx="0" cy="29137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7162840" y="1739900"/>
              <a:ext cx="598320" cy="741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2720" y="1620020"/>
                <a:ext cx="71856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7480360" y="1713620"/>
              <a:ext cx="63720" cy="1537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0240" y="1593740"/>
                <a:ext cx="1839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/>
              <p14:cNvContentPartPr/>
              <p14:nvPr/>
            </p14:nvContentPartPr>
            <p14:xfrm>
              <a:off x="7581880" y="1866980"/>
              <a:ext cx="360" cy="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1760" y="1746740"/>
                <a:ext cx="120600" cy="2404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28"/>
          <p:cNvSpPr/>
          <p:nvPr/>
        </p:nvSpPr>
        <p:spPr>
          <a:xfrm>
            <a:off x="6775191" y="2650614"/>
            <a:ext cx="634178" cy="26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id-ID" sz="1200" b="1" dirty="0" smtClean="0">
                <a:latin typeface="Arial Narrow" pitchFamily="34" charset="0"/>
              </a:rPr>
              <a:t>- 0,95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6336" y="2657554"/>
            <a:ext cx="469354" cy="26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200" b="1" dirty="0" smtClean="0">
                <a:latin typeface="Arial Narrow" pitchFamily="34" charset="0"/>
              </a:rPr>
              <a:t>0,50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  <p:pic>
        <p:nvPicPr>
          <p:cNvPr id="31" name="Picture 30" descr="http://2.bp.blogspot.com/-MSGwZka98zQ/UUH86bk00oI/AAAAAAAAAMQ/vBXESGF9o_A/s200/kurva+normal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2530"/>
            <a:ext cx="2088232" cy="1230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Connector 31"/>
          <p:cNvCxnSpPr/>
          <p:nvPr/>
        </p:nvCxnSpPr>
        <p:spPr>
          <a:xfrm>
            <a:off x="8085196" y="4437112"/>
            <a:ext cx="0" cy="43872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8094908" y="4489760"/>
              <a:ext cx="660960" cy="3308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9068" y="4426400"/>
                <a:ext cx="6926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8130548" y="4543400"/>
              <a:ext cx="268200" cy="241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14708" y="4480040"/>
                <a:ext cx="299880" cy="36828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7847062" y="4875837"/>
            <a:ext cx="469354" cy="28135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200" b="1" dirty="0" smtClean="0">
                <a:latin typeface="Arial Narrow" pitchFamily="34" charset="0"/>
              </a:rPr>
              <a:t>0,25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  <p:pic>
        <p:nvPicPr>
          <p:cNvPr id="36" name="Picture 35" descr="http://2.bp.blogspot.com/-MSGwZka98zQ/UUH86bk00oI/AAAAAAAAAMQ/vBXESGF9o_A/s200/kurva+normal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14776"/>
            <a:ext cx="2088232" cy="1210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Straight Connector 36"/>
          <p:cNvCxnSpPr/>
          <p:nvPr/>
        </p:nvCxnSpPr>
        <p:spPr>
          <a:xfrm>
            <a:off x="7452320" y="5805264"/>
            <a:ext cx="14456" cy="5332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/>
              <p14:cNvContentPartPr/>
              <p14:nvPr/>
            </p14:nvContentPartPr>
            <p14:xfrm>
              <a:off x="6876256" y="5825640"/>
              <a:ext cx="585744" cy="555688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60415" y="5762297"/>
                <a:ext cx="617425" cy="68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6764360" y="6277888"/>
              <a:ext cx="687960" cy="45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48520" y="6214528"/>
                <a:ext cx="719640" cy="17172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40"/>
          <p:cNvSpPr/>
          <p:nvPr/>
        </p:nvSpPr>
        <p:spPr>
          <a:xfrm>
            <a:off x="7164288" y="6388005"/>
            <a:ext cx="469354" cy="28135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200" b="1" dirty="0" smtClean="0">
                <a:latin typeface="Arial Narrow" pitchFamily="34" charset="0"/>
              </a:rPr>
              <a:t>0,5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1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01824"/>
          </a:xfrm>
        </p:spPr>
        <p:txBody>
          <a:bodyPr/>
          <a:lstStyle/>
          <a:p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Jawaban Contoh 4 :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43251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) 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Jika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diterima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20%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calon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mahasiswa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tertinggi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maka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tentukan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nilai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minimum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untuk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di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nilainya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terima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id-ID" sz="1800" dirty="0">
                  <a:latin typeface="Arial" pitchFamily="34" charset="0"/>
                  <a:cs typeface="Arial" pitchFamily="34" charset="0"/>
                </a:endParaRPr>
              </a:p>
              <a:p>
                <a:pPr marL="109728" indent="0"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Mencari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nilai Z jika P (X&gt;Xo) </a:t>
                </a:r>
              </a:p>
              <a:p>
                <a:pPr marL="109728" indent="0"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P(X &gt;Xo) = P (Z&gt;Zo) </a:t>
                </a:r>
              </a:p>
              <a:p>
                <a:pPr marL="109728" indent="0"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              = P (Z ≥ 0) – P (0 ≥ Z ≥ Zo) </a:t>
                </a:r>
              </a:p>
              <a:p>
                <a:pPr marL="109728" indent="0"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              = 0.50 -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0.2= 0.30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→ dari tabel Zo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0.84   </a:t>
                </a:r>
              </a:p>
              <a:p>
                <a:pPr marL="109728" indent="0"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Z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800" dirty="0">
                            <a:latin typeface="Arial" pitchFamily="34" charset="0"/>
                            <a:cs typeface="Arial" pitchFamily="34" charset="0"/>
                          </a:rPr>
                          <m:t> − µ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>
                            <a:latin typeface="Arial" pitchFamily="34" charset="0"/>
                            <a:cs typeface="Arial" pitchFamily="34" charset="0"/>
                          </a:rPr>
                          <m:t>σ</m:t>
                        </m:r>
                      </m:den>
                    </m:f>
                  </m:oMath>
                </a14:m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1800" b="0" i="0" dirty="0" smtClean="0">
                            <a:latin typeface="Arial" pitchFamily="34" charset="0"/>
                            <a:cs typeface="Arial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 – 55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1800" dirty="0">
                            <a:latin typeface="Arial" pitchFamily="34" charset="0"/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0,</a:t>
                </a:r>
                <a:r>
                  <a:rPr lang="id-ID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84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→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X = 0,</a:t>
                </a:r>
                <a:r>
                  <a:rPr lang="id-ID" sz="1800" dirty="0" smtClean="0">
                    <a:latin typeface="Arial" pitchFamily="34" charset="0"/>
                    <a:ea typeface="Arial"/>
                    <a:cs typeface="Arial" pitchFamily="34" charset="0"/>
                  </a:rPr>
                  <a:t>84 (20) + 55</a:t>
                </a:r>
              </a:p>
              <a:p>
                <a:pPr marL="109728" indent="0">
                  <a:buNone/>
                </a:pP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= 71,8</a:t>
                </a:r>
              </a:p>
              <a:p>
                <a:pPr marL="109728" indent="0">
                  <a:buNone/>
                </a:pP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Jadi,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nilai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minimum </a:t>
                </a:r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dari 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20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% </a:t>
                </a:r>
                <a:r>
                  <a:rPr lang="en-US" sz="1800" dirty="0" err="1" smtClean="0">
                    <a:latin typeface="Arial" pitchFamily="34" charset="0"/>
                    <a:cs typeface="Arial" pitchFamily="34" charset="0"/>
                  </a:rPr>
                  <a:t>calon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mahasiswa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tertinggi</a:t>
                </a:r>
                <a:endParaRPr lang="id-ID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4325112"/>
              </a:xfrm>
              <a:blipFill rotWithShape="1">
                <a:blip r:embed="rId2"/>
                <a:stretch>
                  <a:fillRect t="-7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://2.bp.blogspot.com/-MSGwZka98zQ/UUH86bk00oI/AAAAAAAAAMQ/vBXESGF9o_A/s200/kurva+normal1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26346"/>
            <a:ext cx="2088232" cy="1230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8168943" y="2833576"/>
            <a:ext cx="3457" cy="38607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172400" y="2833576"/>
              <a:ext cx="491220" cy="330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6566" y="2770216"/>
                <a:ext cx="522888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244408" y="2998996"/>
              <a:ext cx="268200" cy="1297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8568" y="2935548"/>
                <a:ext cx="299880" cy="257037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7919070" y="3219653"/>
            <a:ext cx="469354" cy="28135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200" b="1" dirty="0" smtClean="0">
                <a:latin typeface="Arial Narrow" pitchFamily="34" charset="0"/>
              </a:rPr>
              <a:t>0,30</a:t>
            </a:r>
            <a:endParaRPr lang="en-US" sz="1200" b="1" dirty="0"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24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69848"/>
          </a:xfrm>
        </p:spPr>
        <p:txBody>
          <a:bodyPr>
            <a:normAutofit/>
          </a:bodyPr>
          <a:lstStyle/>
          <a:p>
            <a:r>
              <a:rPr lang="id-ID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Contoh </a:t>
            </a:r>
            <a:r>
              <a:rPr lang="id-ID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5 </a:t>
            </a:r>
            <a:r>
              <a:rPr lang="id-ID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: P</a:t>
            </a:r>
            <a:r>
              <a:rPr lang="sv-SE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endekatan </a:t>
            </a:r>
            <a:r>
              <a:rPr lang="id-ID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Kurva N</a:t>
            </a:r>
            <a:r>
              <a:rPr lang="sv-SE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ormal </a:t>
            </a:r>
            <a:r>
              <a:rPr lang="id-ID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</a:t>
            </a:r>
            <a:r>
              <a:rPr lang="sv-SE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erhadap </a:t>
            </a:r>
            <a:r>
              <a:rPr lang="id-ID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Persoalan B</a:t>
            </a:r>
            <a:r>
              <a:rPr lang="sv-SE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inomial</a:t>
            </a:r>
            <a:endParaRPr lang="id-ID" sz="33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3" y="1268760"/>
            <a:ext cx="8694012" cy="487375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restoran</a:t>
            </a:r>
            <a:r>
              <a:rPr lang="en-US" sz="2000" dirty="0" smtClean="0"/>
              <a:t> </a:t>
            </a:r>
            <a:r>
              <a:rPr lang="id-ID" sz="2000" dirty="0" err="1"/>
              <a:t>S</a:t>
            </a:r>
            <a:r>
              <a:rPr lang="en-US" sz="2000" dirty="0" err="1" smtClean="0"/>
              <a:t>antoni</a:t>
            </a:r>
            <a:r>
              <a:rPr lang="en-US" sz="2000" dirty="0" smtClean="0"/>
              <a:t> </a:t>
            </a:r>
            <a:r>
              <a:rPr lang="en-US" sz="2000" dirty="0" smtClean="0"/>
              <a:t>Pizza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70%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r>
              <a:rPr lang="id-ID" sz="2000" dirty="0" smtClean="0"/>
              <a:t>Dari </a:t>
            </a:r>
            <a:r>
              <a:rPr lang="en-US" sz="2000" dirty="0" smtClean="0"/>
              <a:t>80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(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kali </a:t>
            </a:r>
            <a:r>
              <a:rPr lang="en-US" sz="2000" dirty="0" err="1" smtClean="0"/>
              <a:t>datang</a:t>
            </a:r>
            <a:r>
              <a:rPr lang="en-US" sz="2000" dirty="0" smtClean="0"/>
              <a:t>) </a:t>
            </a:r>
            <a:r>
              <a:rPr lang="en-US" sz="2000" dirty="0" err="1" smtClean="0"/>
              <a:t>makan</a:t>
            </a:r>
            <a:r>
              <a:rPr lang="en-US" sz="2000" dirty="0" smtClean="0"/>
              <a:t> di </a:t>
            </a:r>
            <a:r>
              <a:rPr lang="id-ID" sz="2000" dirty="0" err="1"/>
              <a:t>S</a:t>
            </a:r>
            <a:r>
              <a:rPr lang="en-US" sz="2000" dirty="0" err="1" smtClean="0"/>
              <a:t>antoni</a:t>
            </a:r>
            <a:r>
              <a:rPr lang="en-US" sz="2000" dirty="0" smtClean="0"/>
              <a:t>, </a:t>
            </a:r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probabilitas</a:t>
            </a:r>
            <a:r>
              <a:rPr lang="en-US" sz="2000" dirty="0" smtClean="0"/>
              <a:t> 60 </a:t>
            </a:r>
            <a:r>
              <a:rPr lang="en-US" sz="2000" dirty="0" err="1" smtClean="0"/>
              <a:t>konsuman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endParaRPr lang="id-ID" sz="2000" dirty="0" smtClean="0"/>
          </a:p>
          <a:p>
            <a:pPr>
              <a:buFont typeface="Wingdings" pitchFamily="2" charset="2"/>
              <a:buChar char="Ø"/>
            </a:pPr>
            <a:r>
              <a:rPr lang="id-ID" sz="2000" b="1" dirty="0" smtClean="0"/>
              <a:t>Jawab :</a:t>
            </a:r>
          </a:p>
          <a:p>
            <a:pPr marL="109728" indent="0">
              <a:buNone/>
            </a:pPr>
            <a:endParaRPr lang="en-US" sz="2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2924944"/>
            <a:ext cx="8622005" cy="1008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P( x</a:t>
            </a:r>
            <a:r>
              <a:rPr lang="en-US" sz="2000" dirty="0" smtClean="0">
                <a:cs typeface="Arial" pitchFamily="34" charset="0"/>
              </a:rPr>
              <a:t>≥60), </a:t>
            </a:r>
            <a:r>
              <a:rPr lang="en-US" sz="2000" dirty="0" err="1" smtClean="0">
                <a:cs typeface="Arial" pitchFamily="34" charset="0"/>
              </a:rPr>
              <a:t>karena</a:t>
            </a:r>
            <a:r>
              <a:rPr lang="en-US" sz="2000" dirty="0" smtClean="0">
                <a:cs typeface="Arial" pitchFamily="34" charset="0"/>
              </a:rPr>
              <a:t> n yang </a:t>
            </a:r>
            <a:r>
              <a:rPr lang="en-US" sz="2000" dirty="0" err="1" smtClean="0">
                <a:cs typeface="Arial" pitchFamily="34" charset="0"/>
              </a:rPr>
              <a:t>besar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maka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untuk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memudahkan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perhitungan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digunakan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pendekatan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dist</a:t>
            </a:r>
            <a:r>
              <a:rPr lang="id-ID" sz="2000" dirty="0" smtClean="0">
                <a:cs typeface="Arial" pitchFamily="34" charset="0"/>
              </a:rPr>
              <a:t>ribusi</a:t>
            </a:r>
            <a:r>
              <a:rPr lang="en-US" sz="2000" dirty="0" smtClean="0">
                <a:cs typeface="Arial" pitchFamily="34" charset="0"/>
              </a:rPr>
              <a:t> normal </a:t>
            </a:r>
            <a:r>
              <a:rPr lang="en-US" sz="2000" dirty="0" err="1" smtClean="0">
                <a:cs typeface="Arial" pitchFamily="34" charset="0"/>
              </a:rPr>
              <a:t>terhadap</a:t>
            </a:r>
            <a:r>
              <a:rPr lang="en-US" sz="2000" dirty="0" smtClean="0">
                <a:cs typeface="Arial" pitchFamily="34" charset="0"/>
              </a:rPr>
              <a:t> binomial.</a:t>
            </a:r>
          </a:p>
          <a:p>
            <a:r>
              <a:rPr lang="en-US" sz="2000" dirty="0" err="1" smtClean="0">
                <a:cs typeface="Arial" pitchFamily="34" charset="0"/>
              </a:rPr>
              <a:t>Faktor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koreksi</a:t>
            </a:r>
            <a:r>
              <a:rPr lang="en-US" sz="2000" dirty="0" smtClean="0">
                <a:cs typeface="Arial" pitchFamily="34" charset="0"/>
              </a:rPr>
              <a:t> 60-0,5 = 59,5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93912"/>
              </p:ext>
            </p:extLst>
          </p:nvPr>
        </p:nvGraphicFramePr>
        <p:xfrm>
          <a:off x="755576" y="4005064"/>
          <a:ext cx="2289448" cy="33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358310" imgH="203112" progId="Equation.3">
                  <p:embed/>
                </p:oleObj>
              </mc:Choice>
              <mc:Fallback>
                <p:oleObj name="Equation" r:id="rId3" imgW="135831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05064"/>
                        <a:ext cx="2289448" cy="33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249352"/>
              </p:ext>
            </p:extLst>
          </p:nvPr>
        </p:nvGraphicFramePr>
        <p:xfrm>
          <a:off x="755576" y="4365104"/>
          <a:ext cx="3096344" cy="40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981200" imgH="254000" progId="Equation.3">
                  <p:embed/>
                </p:oleObj>
              </mc:Choice>
              <mc:Fallback>
                <p:oleObj name="Equation" r:id="rId5" imgW="1981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365104"/>
                        <a:ext cx="3096344" cy="404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87749"/>
              </p:ext>
            </p:extLst>
          </p:nvPr>
        </p:nvGraphicFramePr>
        <p:xfrm>
          <a:off x="755576" y="4807620"/>
          <a:ext cx="28765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803240" imgH="444240" progId="Equation.3">
                  <p:embed/>
                </p:oleObj>
              </mc:Choice>
              <mc:Fallback>
                <p:oleObj name="Equation" r:id="rId7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07620"/>
                        <a:ext cx="28765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gambar normal-binomi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0649" y="3645024"/>
            <a:ext cx="3882876" cy="17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7544" y="5541678"/>
            <a:ext cx="8208912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id-ID" dirty="0">
                <a:cs typeface="Arial" pitchFamily="34" charset="0"/>
              </a:rPr>
              <a:t>P (Z= 0,85) </a:t>
            </a:r>
            <a:r>
              <a:rPr lang="id-ID" dirty="0" smtClean="0">
                <a:cs typeface="Arial" pitchFamily="34" charset="0"/>
              </a:rPr>
              <a:t>= </a:t>
            </a:r>
            <a:r>
              <a:rPr lang="en-US" dirty="0">
                <a:cs typeface="Arial" pitchFamily="34" charset="0"/>
              </a:rPr>
              <a:t>0,3023</a:t>
            </a:r>
            <a:r>
              <a:rPr lang="id-ID" dirty="0" smtClean="0">
                <a:cs typeface="Arial" pitchFamily="34" charset="0"/>
              </a:rPr>
              <a:t>  dan akan d</a:t>
            </a:r>
            <a:r>
              <a:rPr lang="en-US" dirty="0" err="1" smtClean="0"/>
              <a:t>icari</a:t>
            </a:r>
            <a:r>
              <a:rPr lang="en-US" dirty="0" smtClean="0"/>
              <a:t> P (z </a:t>
            </a:r>
            <a:r>
              <a:rPr lang="en-US" dirty="0" smtClean="0">
                <a:cs typeface="Arial" pitchFamily="34" charset="0"/>
              </a:rPr>
              <a:t>≥ 0,85)</a:t>
            </a:r>
            <a:r>
              <a:rPr lang="id-ID" dirty="0" smtClean="0">
                <a:cs typeface="Arial" pitchFamily="34" charset="0"/>
              </a:rPr>
              <a:t>, m</a:t>
            </a:r>
            <a:r>
              <a:rPr lang="en-US" dirty="0" smtClean="0">
                <a:cs typeface="Arial" pitchFamily="34" charset="0"/>
              </a:rPr>
              <a:t>aka </a:t>
            </a:r>
            <a:r>
              <a:rPr lang="en-US" dirty="0" err="1">
                <a:cs typeface="Arial" pitchFamily="34" charset="0"/>
              </a:rPr>
              <a:t>luas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daerah</a:t>
            </a:r>
            <a:r>
              <a:rPr lang="en-US" dirty="0">
                <a:cs typeface="Arial" pitchFamily="34" charset="0"/>
              </a:rPr>
              <a:t> di </a:t>
            </a:r>
            <a:r>
              <a:rPr lang="en-US" dirty="0" err="1">
                <a:cs typeface="Arial" pitchFamily="34" charset="0"/>
              </a:rPr>
              <a:t>bawah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kurva</a:t>
            </a:r>
            <a:r>
              <a:rPr lang="en-US" dirty="0">
                <a:cs typeface="Arial" pitchFamily="34" charset="0"/>
              </a:rPr>
              <a:t> normal </a:t>
            </a:r>
            <a:r>
              <a:rPr lang="en-US" dirty="0" err="1">
                <a:cs typeface="Arial" pitchFamily="34" charset="0"/>
              </a:rPr>
              <a:t>adalah</a:t>
            </a:r>
            <a:r>
              <a:rPr lang="en-US" dirty="0">
                <a:cs typeface="Arial" pitchFamily="34" charset="0"/>
              </a:rPr>
              <a:t> 0,5 - 0,3023 = 0,1977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err="1">
                <a:cs typeface="Arial" pitchFamily="34" charset="0"/>
              </a:rPr>
              <a:t>Jadi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peluang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bahwa</a:t>
            </a:r>
            <a:r>
              <a:rPr lang="en-US" dirty="0">
                <a:cs typeface="Arial" pitchFamily="34" charset="0"/>
              </a:rPr>
              <a:t> 60 </a:t>
            </a:r>
            <a:r>
              <a:rPr lang="en-US" dirty="0" err="1">
                <a:cs typeface="Arial" pitchFamily="34" charset="0"/>
              </a:rPr>
              <a:t>atau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lebih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dari</a:t>
            </a:r>
            <a:r>
              <a:rPr lang="en-US" dirty="0">
                <a:cs typeface="Arial" pitchFamily="34" charset="0"/>
              </a:rPr>
              <a:t> 80 </a:t>
            </a:r>
            <a:r>
              <a:rPr lang="en-US" dirty="0" err="1">
                <a:cs typeface="Arial" pitchFamily="34" charset="0"/>
              </a:rPr>
              <a:t>konsumen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baru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akan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kembali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untuk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makanan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lainnya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sebesar</a:t>
            </a:r>
            <a:r>
              <a:rPr lang="en-US" dirty="0">
                <a:cs typeface="Arial" pitchFamily="34" charset="0"/>
              </a:rPr>
              <a:t> 0,198 </a:t>
            </a:r>
            <a:r>
              <a:rPr lang="en-US" dirty="0" err="1">
                <a:cs typeface="Arial" pitchFamily="34" charset="0"/>
              </a:rPr>
              <a:t>atau</a:t>
            </a:r>
            <a:r>
              <a:rPr lang="en-US" dirty="0">
                <a:cs typeface="Arial" pitchFamily="34" charset="0"/>
              </a:rPr>
              <a:t> 19,8%</a:t>
            </a:r>
          </a:p>
        </p:txBody>
      </p:sp>
    </p:spTree>
    <p:extLst>
      <p:ext uri="{BB962C8B-B14F-4D97-AF65-F5344CB8AC3E}">
        <p14:creationId xmlns:p14="http://schemas.microsoft.com/office/powerpoint/2010/main" val="3611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73832"/>
          </a:xfrm>
        </p:spPr>
        <p:txBody>
          <a:bodyPr/>
          <a:lstStyle/>
          <a:p>
            <a:r>
              <a:rPr lang="id-ID" dirty="0" smtClean="0"/>
              <a:t>Latihan Soal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d-ID" dirty="0" smtClean="0"/>
              <a:t>1. </a:t>
            </a:r>
            <a:r>
              <a:rPr lang="id-ID" sz="2600" dirty="0" smtClean="0"/>
              <a:t>Jarak </a:t>
            </a:r>
            <a:r>
              <a:rPr lang="id-ID" sz="2600" dirty="0"/>
              <a:t>rata-rata yang bisa tempuh dengan 1 liter bensin dari motor yang diselidiki adalah 38 km dengan deviasi standard 6 km.</a:t>
            </a:r>
          </a:p>
          <a:p>
            <a:pPr marL="109728" indent="0">
              <a:buNone/>
            </a:pPr>
            <a:r>
              <a:rPr lang="id-ID" sz="2600" dirty="0"/>
              <a:t>Jika jarak yang ditempuh terdistribusi normal:</a:t>
            </a:r>
          </a:p>
          <a:p>
            <a:pPr marL="444500" indent="-334963">
              <a:buNone/>
            </a:pPr>
            <a:r>
              <a:rPr lang="id-ID" sz="2600" dirty="0" smtClean="0"/>
              <a:t>a. Berapa </a:t>
            </a:r>
            <a:r>
              <a:rPr lang="id-ID" sz="2600" dirty="0"/>
              <a:t>persen dari motor tersebut yang hanya dapat mencapai 30 km setiap pemakaian 1 liter bensin?</a:t>
            </a:r>
          </a:p>
          <a:p>
            <a:pPr marL="444500" indent="-334963">
              <a:buNone/>
            </a:pPr>
            <a:r>
              <a:rPr lang="id-ID" sz="2600" dirty="0" smtClean="0"/>
              <a:t>b. Berapa </a:t>
            </a:r>
            <a:r>
              <a:rPr lang="id-ID" sz="2600" dirty="0"/>
              <a:t>persen yang dapat mencapai antara 25 km sampai 35 km?</a:t>
            </a:r>
          </a:p>
          <a:p>
            <a:pPr marL="533400" indent="-423863">
              <a:buNone/>
            </a:pPr>
            <a:r>
              <a:rPr lang="id-ID" sz="2600" dirty="0" smtClean="0"/>
              <a:t>c. 10</a:t>
            </a:r>
            <a:r>
              <a:rPr lang="id-ID" sz="2600" dirty="0"/>
              <a:t>% dikatakan motor yang berbahan bakar hemat. Berapa jarak minimalnya?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080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9" name="タイトル 12"/>
          <p:cNvSpPr>
            <a:spLocks noGrp="1"/>
          </p:cNvSpPr>
          <p:nvPr>
            <p:ph idx="1"/>
          </p:nvPr>
        </p:nvSpPr>
        <p:spPr>
          <a:xfrm>
            <a:off x="228600" y="764704"/>
            <a:ext cx="8807896" cy="5809134"/>
          </a:xfrm>
        </p:spPr>
        <p:txBody>
          <a:bodyPr/>
          <a:lstStyle/>
          <a:p>
            <a:r>
              <a:rPr lang="en-US" sz="8800" dirty="0" smtClean="0"/>
              <a:t>That’s all. Thank you! </a:t>
            </a:r>
            <a:r>
              <a:rPr lang="en-US" sz="8800" dirty="0" smtClean="0">
                <a:sym typeface="Wingdings" panose="05000000000000000000" pitchFamily="2" charset="2"/>
              </a:rPr>
              <a:t></a:t>
            </a:r>
            <a:endParaRPr lang="id-ID" sz="8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id-ID" sz="54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id-ID" sz="5400" dirty="0">
                <a:sym typeface="Wingdings" panose="05000000000000000000" pitchFamily="2" charset="2"/>
              </a:rPr>
              <a:t> </a:t>
            </a:r>
            <a:r>
              <a:rPr lang="id-ID" sz="5400" dirty="0" smtClean="0">
                <a:sym typeface="Wingdings" panose="05000000000000000000" pitchFamily="2" charset="2"/>
              </a:rPr>
              <a:t>  Selamat belajar !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"/>
          <a:stretch/>
        </p:blipFill>
        <p:spPr bwMode="auto">
          <a:xfrm>
            <a:off x="6660232" y="4221088"/>
            <a:ext cx="1759868" cy="160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8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DISTRIBUSI </a:t>
            </a:r>
            <a:r>
              <a:rPr lang="en-US" dirty="0">
                <a:solidFill>
                  <a:schemeClr val="accent1"/>
                </a:solidFill>
              </a:rPr>
              <a:t>NORMAL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dirty="0" err="1"/>
              <a:t>stribusi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Gauss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2673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Distribusi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normal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probabilitas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bel</a:t>
            </a:r>
            <a:r>
              <a:rPr lang="en-US" sz="2400" dirty="0"/>
              <a:t>/</a:t>
            </a:r>
            <a:r>
              <a:rPr lang="en-US" sz="2400" dirty="0" err="1"/>
              <a:t>genta</a:t>
            </a:r>
            <a:r>
              <a:rPr lang="en-US" sz="2400" dirty="0"/>
              <a:t>. </a:t>
            </a:r>
            <a:r>
              <a:rPr lang="en-US" sz="2400" dirty="0" err="1"/>
              <a:t>Distribusi</a:t>
            </a:r>
            <a:r>
              <a:rPr lang="en-US" sz="2400" dirty="0"/>
              <a:t> normal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kebanyakan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mengasumsikan</a:t>
            </a:r>
            <a:r>
              <a:rPr lang="en-US" sz="2400" dirty="0"/>
              <a:t> </a:t>
            </a:r>
            <a:r>
              <a:rPr lang="en-US" sz="2400" dirty="0" err="1"/>
              <a:t>normalitas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data.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/>
              <a:t>normal. </a:t>
            </a:r>
          </a:p>
          <a:p>
            <a:endParaRPr lang="en-US" sz="2400" dirty="0"/>
          </a:p>
          <a:p>
            <a:r>
              <a:rPr lang="en-US" sz="2400" b="1" dirty="0"/>
              <a:t>Abraham de </a:t>
            </a:r>
            <a:r>
              <a:rPr lang="en-US" sz="2400" b="1" dirty="0" err="1"/>
              <a:t>Moivre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yang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normal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dipopulerkan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b="1" dirty="0"/>
              <a:t>Carl </a:t>
            </a:r>
            <a:r>
              <a:rPr lang="en-US" sz="2400" b="1" dirty="0" err="1"/>
              <a:t>Fredreich</a:t>
            </a:r>
            <a:r>
              <a:rPr lang="en-US" sz="2400" b="1" dirty="0"/>
              <a:t> Gauss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lain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/>
              <a:t>distribusi</a:t>
            </a:r>
            <a:r>
              <a:rPr lang="en-US" sz="2400" b="1" dirty="0"/>
              <a:t> Gauss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5916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KURVA </a:t>
            </a:r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NORMAL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510536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テキスト プレースホルダー 23"/>
          <p:cNvSpPr>
            <a:spLocks noGrp="1"/>
          </p:cNvSpPr>
          <p:nvPr>
            <p:ph idx="1"/>
          </p:nvPr>
        </p:nvSpPr>
        <p:spPr>
          <a:xfrm>
            <a:off x="4427984" y="1196752"/>
            <a:ext cx="4608512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Distribusi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normal 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memiliki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parameter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berupa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mean 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µ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simpangan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baku</a:t>
            </a:r>
            <a:r>
              <a:rPr kumimoji="0" lang="id-ID" sz="17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id-ID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atau </a:t>
            </a:r>
            <a:r>
              <a:rPr lang="el-GR" sz="1700" b="1" dirty="0" smtClean="0"/>
              <a:t>σ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en-US" sz="17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 kurva Normal sangat dipengaruhi oleh besar/kecilnya nilai </a:t>
            </a:r>
            <a:r>
              <a:rPr lang="en-US" sz="1700" b="1" kern="0" dirty="0" smtClean="0">
                <a:solidFill>
                  <a:sysClr val="windowText" lastClr="000000"/>
                </a:solidFill>
              </a:rPr>
              <a:t>µ</a:t>
            </a:r>
            <a:r>
              <a:rPr lang="id-ID" sz="17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id-ID" sz="1700" kern="0" dirty="0" smtClean="0">
                <a:solidFill>
                  <a:sysClr val="windowText" lastClr="000000"/>
                </a:solidFill>
              </a:rPr>
              <a:t>dan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l-GR" sz="1700" b="1" dirty="0"/>
              <a:t>σ</a:t>
            </a:r>
            <a:endParaRPr kumimoji="0" lang="id-ID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Distribusi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normal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mean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µ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0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simpangan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baku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l-GR" sz="1700" b="1" dirty="0"/>
              <a:t>σ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disebut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distribusi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normal</a:t>
            </a:r>
            <a:r>
              <a:rPr lang="id-ID" sz="1700" b="1" kern="0" dirty="0">
                <a:solidFill>
                  <a:sysClr val="windowText" lastClr="000000"/>
                </a:solidFill>
              </a:rPr>
              <a:t> S</a:t>
            </a:r>
            <a:r>
              <a:rPr lang="en-US" sz="1700" b="1" kern="0" dirty="0" err="1">
                <a:solidFill>
                  <a:sysClr val="windowText" lastClr="000000"/>
                </a:solidFill>
              </a:rPr>
              <a:t>tandar</a:t>
            </a:r>
            <a:r>
              <a:rPr lang="en-US" sz="1700" kern="0" dirty="0">
                <a:solidFill>
                  <a:sysClr val="windowText" lastClr="000000"/>
                </a:solidFill>
              </a:rPr>
              <a:t>.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id-ID" sz="1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ambar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kurva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distribusi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normal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berbentuk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seperti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genta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17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bell-shaped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yang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simetris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terhadap rata-rata </a:t>
            </a:r>
            <a:r>
              <a:rPr lang="en-US" sz="1700" kern="0" dirty="0">
                <a:solidFill>
                  <a:sysClr val="windowText" lastClr="000000"/>
                </a:solidFill>
              </a:rPr>
              <a:t>(</a:t>
            </a:r>
            <a:r>
              <a:rPr lang="en-US" sz="1700" b="1" kern="0" dirty="0" smtClean="0">
                <a:solidFill>
                  <a:sysClr val="windowText" lastClr="000000"/>
                </a:solidFill>
              </a:rPr>
              <a:t>µ</a:t>
            </a:r>
            <a:r>
              <a:rPr lang="en-US" sz="1700" kern="0" dirty="0" smtClean="0">
                <a:solidFill>
                  <a:sysClr val="windowText" lastClr="000000"/>
                </a:solidFill>
              </a:rPr>
              <a:t>)</a:t>
            </a:r>
            <a:r>
              <a:rPr lang="id-ID" sz="1700" kern="0" dirty="0" smtClean="0">
                <a:solidFill>
                  <a:sysClr val="windowText" lastClr="000000"/>
                </a:solidFill>
              </a:rPr>
              <a:t>, d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imana </a:t>
            </a:r>
            <a:r>
              <a:rPr kumimoji="0" 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di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bawah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mean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sama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id-ID" sz="17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id-ID" sz="1700" kern="0" dirty="0" smtClean="0">
                <a:solidFill>
                  <a:sysClr val="windowText" lastClr="000000"/>
                </a:solidFill>
              </a:rPr>
              <a:t>Simpangan baku </a:t>
            </a:r>
            <a:r>
              <a:rPr lang="el-GR" sz="1700" b="1" dirty="0"/>
              <a:t>σ</a:t>
            </a:r>
            <a:r>
              <a:rPr lang="en-US" sz="1700" b="1" kern="0" dirty="0">
                <a:solidFill>
                  <a:sysClr val="windowText" lastClr="000000"/>
                </a:solidFill>
              </a:rPr>
              <a:t> </a:t>
            </a:r>
            <a:r>
              <a:rPr lang="id-ID" sz="1700" kern="0" dirty="0" smtClean="0">
                <a:solidFill>
                  <a:sysClr val="windowText" lastClr="000000"/>
                </a:solidFill>
              </a:rPr>
              <a:t>menentukan</a:t>
            </a:r>
            <a:r>
              <a:rPr lang="id-ID" sz="1700" b="1" kern="0" dirty="0" smtClean="0">
                <a:solidFill>
                  <a:sysClr val="windowText" lastClr="000000"/>
                </a:solidFill>
              </a:rPr>
              <a:t> lebar kurva</a:t>
            </a:r>
            <a:r>
              <a:rPr lang="id-ID" sz="1700" kern="0" dirty="0" smtClean="0">
                <a:solidFill>
                  <a:sysClr val="windowText" lastClr="000000"/>
                </a:solidFill>
              </a:rPr>
              <a:t>.  Makin kecil </a:t>
            </a:r>
            <a:r>
              <a:rPr lang="el-GR" sz="1700" b="1" dirty="0"/>
              <a:t>σ</a:t>
            </a:r>
            <a:r>
              <a:rPr lang="en-US" sz="1700" kern="0" dirty="0">
                <a:solidFill>
                  <a:sysClr val="windowText" lastClr="000000"/>
                </a:solidFill>
              </a:rPr>
              <a:t> </a:t>
            </a:r>
            <a:r>
              <a:rPr lang="id-ID" sz="1700" kern="0" dirty="0" smtClean="0">
                <a:solidFill>
                  <a:sysClr val="windowText" lastClr="000000"/>
                </a:solidFill>
              </a:rPr>
              <a:t>bentuk kurva makin runcing</a:t>
            </a:r>
            <a:endParaRPr kumimoji="0" lang="en-US" sz="17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8" y="5085184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Jika jarak dari masing-masing nilai X terhadap </a:t>
            </a:r>
            <a:r>
              <a:rPr lang="id-ID" kern="0" dirty="0">
                <a:solidFill>
                  <a:sysClr val="windowText" lastClr="000000"/>
                </a:solidFill>
              </a:rPr>
              <a:t>rata-rata </a:t>
            </a:r>
            <a:r>
              <a:rPr lang="en-US" kern="0" dirty="0">
                <a:solidFill>
                  <a:sysClr val="windowText" lastClr="000000"/>
                </a:solidFill>
              </a:rPr>
              <a:t>(</a:t>
            </a:r>
            <a:r>
              <a:rPr lang="en-US" b="1" kern="0" dirty="0">
                <a:solidFill>
                  <a:sysClr val="windowText" lastClr="000000"/>
                </a:solidFill>
              </a:rPr>
              <a:t>µ</a:t>
            </a:r>
            <a:r>
              <a:rPr lang="en-US" kern="0" dirty="0" smtClean="0">
                <a:solidFill>
                  <a:sysClr val="windowText" lastClr="000000"/>
                </a:solidFill>
              </a:rPr>
              <a:t>)</a:t>
            </a:r>
            <a:r>
              <a:rPr lang="id-ID" kern="0" dirty="0" smtClean="0">
                <a:solidFill>
                  <a:sysClr val="windowText" lastClr="000000"/>
                </a:solidFill>
              </a:rPr>
              <a:t> diukur dengan </a:t>
            </a:r>
            <a:r>
              <a:rPr lang="id-ID" kern="0" dirty="0">
                <a:solidFill>
                  <a:sysClr val="windowText" lastClr="000000"/>
                </a:solidFill>
              </a:rPr>
              <a:t>s</a:t>
            </a:r>
            <a:r>
              <a:rPr lang="id-ID" kern="0" dirty="0" smtClean="0">
                <a:solidFill>
                  <a:sysClr val="windowText" lastClr="000000"/>
                </a:solidFill>
              </a:rPr>
              <a:t>impangan </a:t>
            </a:r>
            <a:r>
              <a:rPr lang="id-ID" kern="0" dirty="0">
                <a:solidFill>
                  <a:sysClr val="windowText" lastClr="000000"/>
                </a:solidFill>
              </a:rPr>
              <a:t>baku </a:t>
            </a:r>
            <a:r>
              <a:rPr lang="el-GR" b="1" dirty="0"/>
              <a:t>σ</a:t>
            </a:r>
            <a:r>
              <a:rPr lang="en-US" dirty="0" smtClean="0"/>
              <a:t> </a:t>
            </a:r>
            <a:r>
              <a:rPr lang="id-ID" dirty="0" smtClean="0"/>
              <a:t>maka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Kira-kira</a:t>
            </a:r>
            <a:r>
              <a:rPr lang="en-US" dirty="0" smtClean="0"/>
              <a:t> 68,26% </a:t>
            </a:r>
            <a:r>
              <a:rPr lang="id-ID" dirty="0" smtClean="0"/>
              <a:t>data berjarak </a:t>
            </a:r>
            <a:r>
              <a:rPr lang="el-GR" b="1" dirty="0" smtClean="0"/>
              <a:t>σ</a:t>
            </a:r>
            <a:r>
              <a:rPr lang="id-ID" dirty="0" smtClean="0"/>
              <a:t>, </a:t>
            </a:r>
            <a:r>
              <a:rPr lang="id-ID" dirty="0" smtClean="0">
                <a:latin typeface="Arial Narrow"/>
              </a:rPr>
              <a:t> </a:t>
            </a:r>
            <a:r>
              <a:rPr lang="en-US" dirty="0" smtClean="0"/>
              <a:t>data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µ-</a:t>
            </a:r>
            <a:r>
              <a:rPr lang="el-GR" dirty="0"/>
              <a:t>σ </a:t>
            </a:r>
            <a:r>
              <a:rPr lang="en-US" dirty="0" err="1"/>
              <a:t>dan</a:t>
            </a:r>
            <a:r>
              <a:rPr lang="en-US" dirty="0"/>
              <a:t> µ+</a:t>
            </a:r>
            <a:r>
              <a:rPr lang="el-GR" dirty="0"/>
              <a:t>σ</a:t>
            </a:r>
          </a:p>
          <a:p>
            <a:r>
              <a:rPr lang="en-US" dirty="0" err="1" smtClean="0"/>
              <a:t>Kira-kira</a:t>
            </a:r>
            <a:r>
              <a:rPr lang="en-US" dirty="0" smtClean="0"/>
              <a:t> 95,44% </a:t>
            </a:r>
            <a:r>
              <a:rPr lang="id-ID" dirty="0" smtClean="0"/>
              <a:t>data </a:t>
            </a:r>
            <a:r>
              <a:rPr lang="id-ID" dirty="0"/>
              <a:t>berjarak </a:t>
            </a:r>
            <a:r>
              <a:rPr lang="id-ID" dirty="0" smtClean="0"/>
              <a:t>2</a:t>
            </a:r>
            <a:r>
              <a:rPr lang="el-GR" b="1" dirty="0" smtClean="0"/>
              <a:t>σ</a:t>
            </a:r>
            <a:r>
              <a:rPr lang="id-ID" dirty="0" smtClean="0">
                <a:latin typeface="Arial Narrow"/>
              </a:rPr>
              <a:t>, </a:t>
            </a:r>
            <a:r>
              <a:rPr lang="en-US" dirty="0" smtClean="0"/>
              <a:t>data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µ-2</a:t>
            </a:r>
            <a:r>
              <a:rPr lang="el-GR" dirty="0"/>
              <a:t>σ </a:t>
            </a:r>
            <a:r>
              <a:rPr lang="en-US" dirty="0" err="1"/>
              <a:t>dan</a:t>
            </a:r>
            <a:r>
              <a:rPr lang="en-US" dirty="0"/>
              <a:t> µ+2</a:t>
            </a:r>
            <a:r>
              <a:rPr lang="el-GR" dirty="0"/>
              <a:t>σ</a:t>
            </a:r>
          </a:p>
          <a:p>
            <a:r>
              <a:rPr lang="en-US" dirty="0" err="1" smtClean="0"/>
              <a:t>Kira-kira</a:t>
            </a:r>
            <a:r>
              <a:rPr lang="en-US" dirty="0" smtClean="0"/>
              <a:t> 99,74% </a:t>
            </a:r>
            <a:r>
              <a:rPr lang="id-ID" dirty="0"/>
              <a:t>data berjarak </a:t>
            </a:r>
            <a:r>
              <a:rPr lang="id-ID" dirty="0" smtClean="0"/>
              <a:t>3</a:t>
            </a:r>
            <a:r>
              <a:rPr lang="el-GR" b="1" dirty="0" smtClean="0"/>
              <a:t>σ</a:t>
            </a:r>
            <a:r>
              <a:rPr lang="id-ID" b="1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µ-3</a:t>
            </a:r>
            <a:r>
              <a:rPr lang="el-GR" dirty="0"/>
              <a:t>σ </a:t>
            </a:r>
            <a:r>
              <a:rPr lang="en-US" dirty="0" err="1"/>
              <a:t>dan</a:t>
            </a:r>
            <a:r>
              <a:rPr lang="en-US" dirty="0"/>
              <a:t> µ+3</a:t>
            </a:r>
            <a:r>
              <a:rPr lang="el-GR" dirty="0"/>
              <a:t>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0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2000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CIRI-CIRI KURVA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23376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1800" dirty="0"/>
              <a:t>1</a:t>
            </a:r>
            <a:r>
              <a:rPr lang="en-US" sz="2400" dirty="0"/>
              <a:t>.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kurva</a:t>
            </a:r>
            <a:r>
              <a:rPr lang="en-US" sz="2400" b="1" dirty="0"/>
              <a:t> normal </a:t>
            </a:r>
            <a:r>
              <a:rPr lang="en-US" sz="2400" b="1" dirty="0" err="1"/>
              <a:t>menyerupai</a:t>
            </a:r>
            <a:r>
              <a:rPr lang="en-US" sz="2400" b="1" dirty="0"/>
              <a:t> </a:t>
            </a:r>
            <a:r>
              <a:rPr lang="en-US" sz="2400" b="1" dirty="0" err="1"/>
              <a:t>lonceng</a:t>
            </a:r>
            <a:r>
              <a:rPr lang="en-US" sz="2400" dirty="0"/>
              <a:t> (</a:t>
            </a:r>
            <a:r>
              <a:rPr lang="en-US" sz="2400" dirty="0" err="1"/>
              <a:t>genta</a:t>
            </a:r>
            <a:r>
              <a:rPr lang="en-US" sz="2400" dirty="0"/>
              <a:t>/</a:t>
            </a:r>
            <a:r>
              <a:rPr lang="en-US" sz="2400" dirty="0" err="1"/>
              <a:t>bel</a:t>
            </a:r>
            <a:r>
              <a:rPr lang="en-US" sz="2400" dirty="0"/>
              <a:t>)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puncak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ditengah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mean, median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modusnya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2.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poligon</a:t>
            </a:r>
            <a:r>
              <a:rPr lang="en-US" sz="2400" dirty="0"/>
              <a:t> yang </a:t>
            </a:r>
            <a:r>
              <a:rPr lang="en-US" sz="2400" dirty="0" err="1"/>
              <a:t>dilicinkan</a:t>
            </a:r>
            <a:r>
              <a:rPr lang="en-US" sz="2400" dirty="0"/>
              <a:t> yang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ordinat</a:t>
            </a:r>
            <a:r>
              <a:rPr lang="en-US" sz="2400" dirty="0"/>
              <a:t> (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absisnya</a:t>
            </a:r>
            <a:r>
              <a:rPr lang="en-US" sz="2400" dirty="0"/>
              <a:t> (</a:t>
            </a:r>
            <a:r>
              <a:rPr lang="en-US" sz="2400" dirty="0" err="1"/>
              <a:t>sumbu</a:t>
            </a:r>
            <a:r>
              <a:rPr lang="en-US" sz="2400" dirty="0"/>
              <a:t> alas)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(x).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3. Daerah </a:t>
            </a:r>
            <a:r>
              <a:rPr lang="en-US" sz="2400" dirty="0" err="1"/>
              <a:t>kurva</a:t>
            </a:r>
            <a:r>
              <a:rPr lang="en-US" sz="2400" dirty="0"/>
              <a:t> normal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 yang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absisnya</a:t>
            </a:r>
            <a:r>
              <a:rPr lang="en-US" sz="2400" dirty="0"/>
              <a:t> (</a:t>
            </a:r>
            <a:r>
              <a:rPr lang="en-US" sz="2400" dirty="0" err="1"/>
              <a:t>sumbu</a:t>
            </a:r>
            <a:r>
              <a:rPr lang="en-US" sz="2400" dirty="0"/>
              <a:t> alas).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4. </a:t>
            </a:r>
            <a:r>
              <a:rPr lang="en-US" sz="2400" b="1" dirty="0" err="1"/>
              <a:t>Seluruh</a:t>
            </a:r>
            <a:r>
              <a:rPr lang="en-US" sz="2400" b="1" dirty="0"/>
              <a:t> </a:t>
            </a:r>
            <a:r>
              <a:rPr lang="en-US" sz="2400" b="1" dirty="0" err="1"/>
              <a:t>luas</a:t>
            </a:r>
            <a:r>
              <a:rPr lang="en-US" sz="2400" b="1" dirty="0"/>
              <a:t> </a:t>
            </a:r>
            <a:r>
              <a:rPr lang="en-US" sz="2400" b="1" dirty="0" err="1"/>
              <a:t>kurva</a:t>
            </a:r>
            <a:r>
              <a:rPr lang="en-US" sz="2400" b="1" dirty="0"/>
              <a:t> normal di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sumbu</a:t>
            </a:r>
            <a:r>
              <a:rPr lang="en-US" sz="2400" b="1" dirty="0"/>
              <a:t> </a:t>
            </a:r>
            <a:r>
              <a:rPr lang="en-US" sz="2400" b="1" dirty="0" err="1"/>
              <a:t>mendatar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minus </a:t>
            </a:r>
            <a:r>
              <a:rPr lang="en-US" sz="2400" b="1" dirty="0" err="1"/>
              <a:t>tak</a:t>
            </a:r>
            <a:r>
              <a:rPr lang="en-US" sz="2400" b="1" dirty="0"/>
              <a:t> </a:t>
            </a:r>
            <a:r>
              <a:rPr lang="en-US" sz="2400" b="1" dirty="0" err="1"/>
              <a:t>hingga</a:t>
            </a:r>
            <a:r>
              <a:rPr lang="en-US" sz="2400" b="1" dirty="0"/>
              <a:t> (‒∞) </a:t>
            </a:r>
            <a:r>
              <a:rPr lang="en-US" sz="2400" b="1" dirty="0" err="1"/>
              <a:t>hingga</a:t>
            </a:r>
            <a:r>
              <a:rPr lang="en-US" sz="2400" b="1" dirty="0"/>
              <a:t> </a:t>
            </a:r>
            <a:r>
              <a:rPr lang="en-US" sz="2400" b="1" dirty="0" err="1"/>
              <a:t>positif</a:t>
            </a:r>
            <a:r>
              <a:rPr lang="en-US" sz="2400" b="1" dirty="0"/>
              <a:t> </a:t>
            </a:r>
            <a:r>
              <a:rPr lang="en-US" sz="2400" b="1" dirty="0" err="1"/>
              <a:t>takhingga</a:t>
            </a:r>
            <a:r>
              <a:rPr lang="en-US" sz="2400" b="1" dirty="0"/>
              <a:t> (+∞)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smtClean="0"/>
              <a:t>1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/>
              <a:t>100%.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5. 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ekor</a:t>
            </a:r>
            <a:r>
              <a:rPr lang="en-US" sz="2400" dirty="0"/>
              <a:t> /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mendekati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absisnya</a:t>
            </a:r>
            <a:r>
              <a:rPr lang="en-US" sz="2400" dirty="0"/>
              <a:t> (</a:t>
            </a:r>
            <a:r>
              <a:rPr lang="en-US" sz="2400" dirty="0" err="1"/>
              <a:t>Asimptotis</a:t>
            </a:r>
            <a:r>
              <a:rPr lang="en-US" sz="2400" dirty="0" smtClean="0"/>
              <a:t>)</a:t>
            </a:r>
            <a:r>
              <a:rPr lang="id-ID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pernah</a:t>
            </a:r>
            <a:r>
              <a:rPr lang="en-US" sz="2400" b="1" dirty="0"/>
              <a:t> </a:t>
            </a:r>
            <a:r>
              <a:rPr lang="en-US" sz="2400" b="1" dirty="0" err="1" smtClean="0"/>
              <a:t>memotong</a:t>
            </a:r>
            <a:r>
              <a:rPr lang="id-ID" sz="2400" b="1" dirty="0" smtClean="0"/>
              <a:t> </a:t>
            </a:r>
            <a:r>
              <a:rPr lang="en-US" sz="2400" b="1" dirty="0" err="1"/>
              <a:t>sumbu</a:t>
            </a:r>
            <a:r>
              <a:rPr lang="en-US" sz="2400" b="1" dirty="0"/>
              <a:t> </a:t>
            </a:r>
            <a:r>
              <a:rPr lang="en-US" sz="2400" b="1" dirty="0" err="1"/>
              <a:t>absisnya</a:t>
            </a:r>
            <a:r>
              <a:rPr lang="en-US" sz="2400" b="1" dirty="0"/>
              <a:t> </a:t>
            </a:r>
            <a:r>
              <a:rPr lang="en-US" sz="2400" dirty="0"/>
              <a:t>. 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6.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persen</a:t>
            </a:r>
            <a:r>
              <a:rPr lang="en-US" sz="2400" dirty="0"/>
              <a:t>(</a:t>
            </a:r>
            <a:r>
              <a:rPr lang="en-US" sz="2400" dirty="0" err="1"/>
              <a:t>proporsi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desimal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7.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simetris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mean (µ)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b="1" dirty="0" err="1"/>
              <a:t>luas</a:t>
            </a:r>
            <a:r>
              <a:rPr lang="en-US" sz="2400" b="1" dirty="0"/>
              <a:t> </a:t>
            </a:r>
            <a:r>
              <a:rPr lang="en-US" sz="2400" b="1" dirty="0" err="1"/>
              <a:t>daerah</a:t>
            </a:r>
            <a:r>
              <a:rPr lang="en-US" sz="2400" b="1" dirty="0"/>
              <a:t> </a:t>
            </a:r>
            <a:r>
              <a:rPr lang="en-US" sz="2400" b="1" dirty="0" err="1"/>
              <a:t>sebelah</a:t>
            </a:r>
            <a:r>
              <a:rPr lang="en-US" sz="2400" b="1" dirty="0"/>
              <a:t> </a:t>
            </a:r>
            <a:r>
              <a:rPr lang="en-US" sz="2400" b="1" dirty="0" err="1"/>
              <a:t>kiri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kanan</a:t>
            </a:r>
            <a:r>
              <a:rPr lang="en-US" sz="2400" b="1" dirty="0"/>
              <a:t> </a:t>
            </a:r>
            <a:r>
              <a:rPr lang="en-US" sz="2400" b="1" dirty="0" err="1"/>
              <a:t>sama</a:t>
            </a:r>
            <a:r>
              <a:rPr lang="en-US" sz="2400" b="1" dirty="0"/>
              <a:t>,  </a:t>
            </a:r>
            <a:r>
              <a:rPr lang="en-US" sz="2400" b="1" dirty="0" err="1"/>
              <a:t>masing</a:t>
            </a:r>
            <a:r>
              <a:rPr lang="en-US" sz="2400" b="1" dirty="0"/>
              <a:t>- </a:t>
            </a:r>
            <a:r>
              <a:rPr lang="en-US" sz="2400" b="1" dirty="0" err="1"/>
              <a:t>masing</a:t>
            </a:r>
            <a:r>
              <a:rPr lang="en-US" sz="2400" b="1" dirty="0"/>
              <a:t> </a:t>
            </a:r>
            <a:r>
              <a:rPr lang="en-US" sz="2400" b="1" dirty="0" err="1"/>
              <a:t>mendekati</a:t>
            </a:r>
            <a:r>
              <a:rPr lang="en-US" sz="2400" b="1" dirty="0"/>
              <a:t> 50% </a:t>
            </a:r>
            <a:r>
              <a:rPr lang="en-US" sz="2400" b="1" dirty="0" err="1"/>
              <a:t>atau</a:t>
            </a:r>
            <a:r>
              <a:rPr lang="en-US" sz="2400" b="1" dirty="0"/>
              <a:t> 0,5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NILAI Z  </a:t>
            </a:r>
            <a:r>
              <a:rPr lang="en-US" sz="3600" dirty="0" err="1"/>
              <a:t>dari</a:t>
            </a:r>
            <a:r>
              <a:rPr lang="en-US" sz="3600" dirty="0"/>
              <a:t> KURVA </a:t>
            </a:r>
            <a:r>
              <a:rPr lang="en-US" sz="3600" dirty="0">
                <a:solidFill>
                  <a:schemeClr val="accent1"/>
                </a:solidFill>
              </a:rPr>
              <a:t>NORMAL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0768"/>
            <a:ext cx="8807896" cy="53648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900" dirty="0" err="1" smtClean="0"/>
              <a:t>Kurva</a:t>
            </a:r>
            <a:r>
              <a:rPr lang="en-US" sz="1900" dirty="0" smtClean="0"/>
              <a:t> </a:t>
            </a:r>
            <a:r>
              <a:rPr lang="en-US" sz="1900" dirty="0" err="1"/>
              <a:t>distribusi</a:t>
            </a:r>
            <a:r>
              <a:rPr lang="en-US" sz="1900" dirty="0"/>
              <a:t> normal </a:t>
            </a:r>
            <a:r>
              <a:rPr lang="en-US" sz="1900" dirty="0" err="1"/>
              <a:t>mempunyai</a:t>
            </a:r>
            <a:r>
              <a:rPr lang="en-US" sz="1900" dirty="0"/>
              <a:t> </a:t>
            </a:r>
            <a:r>
              <a:rPr lang="en-US" sz="1900" dirty="0" err="1"/>
              <a:t>bermacam-macam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tergantung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b="1" dirty="0" err="1"/>
              <a:t>nilai</a:t>
            </a:r>
            <a:r>
              <a:rPr lang="en-US" sz="1900" b="1" dirty="0"/>
              <a:t> µ</a:t>
            </a:r>
            <a:r>
              <a:rPr lang="en-US" sz="1900" dirty="0"/>
              <a:t> (</a:t>
            </a:r>
            <a:r>
              <a:rPr lang="en-US" sz="1900" dirty="0" smtClean="0"/>
              <a:t>mean)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l-GR" sz="1900" b="1" dirty="0"/>
              <a:t>σ</a:t>
            </a:r>
            <a:r>
              <a:rPr lang="en-US" sz="1900" dirty="0"/>
              <a:t> (</a:t>
            </a:r>
            <a:r>
              <a:rPr lang="en-US" sz="1900" dirty="0" err="1"/>
              <a:t>standar</a:t>
            </a:r>
            <a:r>
              <a:rPr lang="en-US" sz="1900" dirty="0"/>
              <a:t> </a:t>
            </a:r>
            <a:r>
              <a:rPr lang="en-US" sz="1900" dirty="0" err="1"/>
              <a:t>deviasi</a:t>
            </a:r>
            <a:r>
              <a:rPr lang="en-US" sz="1900" dirty="0"/>
              <a:t>).  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Mean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lokasi</a:t>
            </a:r>
            <a:r>
              <a:rPr lang="en-US" sz="1900" dirty="0"/>
              <a:t> </a:t>
            </a:r>
            <a:r>
              <a:rPr lang="en-US" sz="1900" dirty="0" err="1"/>
              <a:t>pusat</a:t>
            </a:r>
            <a:r>
              <a:rPr lang="en-US" sz="1900" dirty="0"/>
              <a:t> </a:t>
            </a:r>
            <a:r>
              <a:rPr lang="en-US" sz="1900" dirty="0" err="1"/>
              <a:t>statistik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standar</a:t>
            </a:r>
            <a:r>
              <a:rPr lang="en-US" sz="1900" dirty="0"/>
              <a:t> </a:t>
            </a:r>
            <a:r>
              <a:rPr lang="en-US" sz="1900" dirty="0" err="1"/>
              <a:t>deviasi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lebar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kurva</a:t>
            </a:r>
            <a:r>
              <a:rPr lang="en-US" sz="1900" dirty="0"/>
              <a:t> normal.</a:t>
            </a:r>
          </a:p>
          <a:p>
            <a:pPr>
              <a:spcAft>
                <a:spcPts val="600"/>
              </a:spcAft>
            </a:pP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 smtClean="0"/>
              <a:t>menyederhanakan</a:t>
            </a:r>
            <a:r>
              <a:rPr lang="id-ID" sz="1900" dirty="0" smtClean="0"/>
              <a:t> kurva normal yang </a:t>
            </a:r>
            <a:r>
              <a:rPr lang="en-US" sz="1900" dirty="0" err="1"/>
              <a:t>bermacam-macam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nya</a:t>
            </a:r>
            <a:r>
              <a:rPr lang="en-US" sz="1900" dirty="0"/>
              <a:t>, </a:t>
            </a:r>
            <a:r>
              <a:rPr lang="en-US" sz="1900" dirty="0" err="1"/>
              <a:t>dibuat</a:t>
            </a:r>
            <a:r>
              <a:rPr lang="en-US" sz="1900" dirty="0"/>
              <a:t> </a:t>
            </a:r>
            <a:r>
              <a:rPr lang="en-US" sz="1900" dirty="0" err="1"/>
              <a:t>kurva</a:t>
            </a:r>
            <a:r>
              <a:rPr lang="en-US" sz="1900" dirty="0"/>
              <a:t> normal </a:t>
            </a:r>
            <a:r>
              <a:rPr lang="id-ID" sz="1900" dirty="0" smtClean="0"/>
              <a:t> baku </a:t>
            </a:r>
            <a:r>
              <a:rPr lang="en-US" sz="1900" dirty="0" smtClean="0"/>
              <a:t>yang </a:t>
            </a:r>
            <a:r>
              <a:rPr lang="en-US" sz="1900" dirty="0" err="1"/>
              <a:t>sudah</a:t>
            </a:r>
            <a:r>
              <a:rPr lang="en-US" sz="1900" dirty="0"/>
              <a:t> </a:t>
            </a:r>
            <a:r>
              <a:rPr lang="en-US" sz="1900" dirty="0" err="1"/>
              <a:t>diubah</a:t>
            </a:r>
            <a:r>
              <a:rPr lang="en-US" sz="1900" dirty="0"/>
              <a:t> </a:t>
            </a:r>
            <a:r>
              <a:rPr lang="en-US" sz="1900" dirty="0" err="1"/>
              <a:t>menjadi</a:t>
            </a:r>
            <a:r>
              <a:rPr lang="en-US" sz="1900" dirty="0"/>
              <a:t> </a:t>
            </a:r>
            <a:r>
              <a:rPr lang="en-US" sz="1900" dirty="0" err="1"/>
              <a:t>distribusi</a:t>
            </a:r>
            <a:r>
              <a:rPr lang="en-US" sz="1900" dirty="0"/>
              <a:t> </a:t>
            </a:r>
            <a:r>
              <a:rPr lang="en-US" sz="1900" b="1" dirty="0" err="1">
                <a:solidFill>
                  <a:schemeClr val="tx1">
                    <a:lumMod val="50000"/>
                  </a:schemeClr>
                </a:solidFill>
              </a:rPr>
              <a:t>nilai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</a:rPr>
              <a:t> Z</a:t>
            </a:r>
            <a:r>
              <a:rPr lang="en-US" sz="1900" dirty="0"/>
              <a:t> </a:t>
            </a:r>
            <a:r>
              <a:rPr lang="en-US" sz="1900" dirty="0" err="1"/>
              <a:t>dimana</a:t>
            </a:r>
            <a:r>
              <a:rPr lang="en-US" sz="1900" dirty="0"/>
              <a:t> </a:t>
            </a:r>
            <a:r>
              <a:rPr lang="en-US" sz="1900" dirty="0" err="1"/>
              <a:t>distribusi</a:t>
            </a:r>
            <a:r>
              <a:rPr lang="en-US" sz="1900" dirty="0"/>
              <a:t> </a:t>
            </a:r>
            <a:r>
              <a:rPr lang="en-US" sz="1900" dirty="0" err="1"/>
              <a:t>tersebut</a:t>
            </a:r>
            <a:r>
              <a:rPr lang="en-US" sz="1900" dirty="0"/>
              <a:t> </a:t>
            </a:r>
            <a:r>
              <a:rPr lang="en-US" sz="1900" dirty="0" err="1"/>
              <a:t>mempunyai</a:t>
            </a:r>
            <a:r>
              <a:rPr lang="en-US" sz="1900" dirty="0"/>
              <a:t> </a:t>
            </a:r>
            <a:r>
              <a:rPr lang="en-US" sz="1900" b="1" dirty="0">
                <a:solidFill>
                  <a:srgbClr val="FF0000"/>
                </a:solidFill>
              </a:rPr>
              <a:t>µ = 0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deviasi</a:t>
            </a:r>
            <a:r>
              <a:rPr lang="en-US" sz="1900" dirty="0"/>
              <a:t> </a:t>
            </a:r>
            <a:r>
              <a:rPr lang="en-US" sz="1900" dirty="0" err="1"/>
              <a:t>standar</a:t>
            </a:r>
            <a:r>
              <a:rPr lang="en-US" sz="1900" dirty="0"/>
              <a:t> </a:t>
            </a:r>
            <a:r>
              <a:rPr lang="el-GR" sz="1900" b="1" dirty="0">
                <a:solidFill>
                  <a:srgbClr val="FF0000"/>
                </a:solidFill>
              </a:rPr>
              <a:t>σ</a:t>
            </a:r>
            <a:r>
              <a:rPr lang="en-US" sz="1900" b="1" dirty="0">
                <a:solidFill>
                  <a:srgbClr val="FF0000"/>
                </a:solidFill>
              </a:rPr>
              <a:t> = 1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US" sz="1900" b="1" dirty="0" err="1">
                <a:solidFill>
                  <a:srgbClr val="FF0000"/>
                </a:solidFill>
              </a:rPr>
              <a:t>Nilai</a:t>
            </a:r>
            <a:r>
              <a:rPr lang="en-US" sz="1900" b="1" dirty="0">
                <a:solidFill>
                  <a:srgbClr val="FF0000"/>
                </a:solidFill>
              </a:rPr>
              <a:t> Z :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angka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menunjukan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penyimpangan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suatu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nilai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variabel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(x)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mean (</a:t>
            </a:r>
            <a:r>
              <a:rPr lang="en-US" sz="1900" dirty="0"/>
              <a:t>µ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dihitung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dalam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satuan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standar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deviasi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l-GR" sz="1900" dirty="0"/>
              <a:t>σ</a:t>
            </a:r>
            <a:r>
              <a:rPr lang="en-US" sz="1900" dirty="0" smtClean="0"/>
              <a:t>).</a:t>
            </a:r>
            <a:endParaRPr lang="id-ID" sz="1900" dirty="0" smtClean="0"/>
          </a:p>
          <a:p>
            <a:pPr>
              <a:spcAft>
                <a:spcPts val="600"/>
              </a:spcAft>
            </a:pPr>
            <a:r>
              <a:rPr lang="id-ID" sz="1900" dirty="0" smtClean="0"/>
              <a:t>Rumus : </a:t>
            </a:r>
          </a:p>
          <a:p>
            <a:pPr>
              <a:spcAft>
                <a:spcPts val="600"/>
              </a:spcAft>
            </a:pPr>
            <a:endParaRPr lang="id-ID" sz="1900" dirty="0" smtClean="0"/>
          </a:p>
          <a:p>
            <a:pPr marL="109728" indent="0">
              <a:buNone/>
            </a:pPr>
            <a:endParaRPr lang="id-ID" sz="1900" dirty="0"/>
          </a:p>
          <a:p>
            <a:pPr>
              <a:spcAft>
                <a:spcPts val="600"/>
              </a:spcAft>
            </a:pPr>
            <a:r>
              <a:rPr lang="id-ID" sz="1900" dirty="0" smtClean="0"/>
              <a:t>Variabel acak normal X merupakan bentuk baku dari setiap variabel acak norml x sehingga penyelesaian setiap persoalan dengan </a:t>
            </a:r>
            <a:r>
              <a:rPr lang="en-US" sz="1900" b="1" dirty="0" smtClean="0"/>
              <a:t>µ</a:t>
            </a:r>
            <a:r>
              <a:rPr lang="id-ID" sz="1900" b="1" dirty="0" smtClean="0"/>
              <a:t> </a:t>
            </a:r>
            <a:r>
              <a:rPr lang="id-ID" sz="1900" dirty="0" smtClean="0"/>
              <a:t>dan </a:t>
            </a:r>
            <a:r>
              <a:rPr lang="el-GR" sz="1900" b="1" dirty="0" smtClean="0"/>
              <a:t>σ</a:t>
            </a:r>
            <a:r>
              <a:rPr lang="id-ID" sz="1900" b="1" dirty="0" smtClean="0"/>
              <a:t> </a:t>
            </a:r>
            <a:r>
              <a:rPr lang="id-ID" sz="1900" dirty="0" smtClean="0"/>
              <a:t>berbeda dapt diselesaikan dengan </a:t>
            </a:r>
            <a:r>
              <a:rPr lang="id-ID" sz="1900" b="1" dirty="0" smtClean="0"/>
              <a:t>1</a:t>
            </a:r>
            <a:r>
              <a:rPr lang="id-ID" sz="1900" dirty="0" smtClean="0"/>
              <a:t> tabel standar</a:t>
            </a:r>
            <a:r>
              <a:rPr lang="id-ID" sz="1900" b="1" dirty="0" smtClean="0"/>
              <a:t>.</a:t>
            </a:r>
            <a:endParaRPr lang="id-ID" sz="1900" dirty="0" smtClean="0"/>
          </a:p>
          <a:p>
            <a:r>
              <a:rPr lang="en-US" sz="1900" dirty="0" err="1" smtClean="0"/>
              <a:t>Nilai</a:t>
            </a:r>
            <a:r>
              <a:rPr lang="en-US" sz="1900" dirty="0" smtClean="0"/>
              <a:t> </a:t>
            </a:r>
            <a:r>
              <a:rPr lang="en-US" sz="1900" dirty="0"/>
              <a:t>Z </a:t>
            </a:r>
            <a:r>
              <a:rPr lang="en-US" sz="1900" dirty="0" err="1"/>
              <a:t>diwakilkan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luas</a:t>
            </a:r>
            <a:r>
              <a:rPr lang="en-US" sz="1900" dirty="0"/>
              <a:t> </a:t>
            </a:r>
            <a:r>
              <a:rPr lang="en-US" sz="1900" dirty="0" err="1"/>
              <a:t>daerah</a:t>
            </a:r>
            <a:r>
              <a:rPr lang="en-US" sz="1900" dirty="0"/>
              <a:t> di </a:t>
            </a:r>
            <a:r>
              <a:rPr lang="en-US" sz="1900" dirty="0" err="1"/>
              <a:t>bawah</a:t>
            </a:r>
            <a:r>
              <a:rPr lang="en-US" sz="1900" dirty="0"/>
              <a:t> </a:t>
            </a:r>
            <a:r>
              <a:rPr lang="en-US" sz="1900" dirty="0" err="1"/>
              <a:t>lengkungan</a:t>
            </a:r>
            <a:r>
              <a:rPr lang="en-US" sz="1900" dirty="0"/>
              <a:t> </a:t>
            </a:r>
            <a:r>
              <a:rPr lang="en-US" sz="1900" dirty="0" err="1"/>
              <a:t>Kurva</a:t>
            </a:r>
            <a:r>
              <a:rPr lang="en-US" sz="1900" dirty="0"/>
              <a:t> Normal </a:t>
            </a:r>
            <a:r>
              <a:rPr lang="en-US" sz="1900" dirty="0" err="1"/>
              <a:t>Standar</a:t>
            </a:r>
            <a:endParaRPr lang="en-US" sz="1900" dirty="0"/>
          </a:p>
          <a:p>
            <a:endParaRPr lang="en-US" sz="23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4293096"/>
            <a:ext cx="2197546" cy="7783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Z =</a:t>
            </a:r>
            <a:r>
              <a:rPr lang="en-US" dirty="0" smtClean="0"/>
              <a:t> </a:t>
            </a:r>
            <a:r>
              <a:rPr lang="en-US" b="1" u="sng" dirty="0" smtClean="0"/>
              <a:t>x - µ</a:t>
            </a:r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l-GR" b="1" dirty="0" smtClean="0"/>
              <a:t>σ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687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760"/>
            <a:ext cx="8229600" cy="762000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KURVA NORMAL STANDAR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17744"/>
          </a:xfrm>
        </p:spPr>
        <p:txBody>
          <a:bodyPr>
            <a:normAutofit/>
          </a:bodyPr>
          <a:lstStyle/>
          <a:p>
            <a:r>
              <a:rPr lang="en-US" sz="2300" dirty="0" err="1"/>
              <a:t>Sumbu</a:t>
            </a:r>
            <a:r>
              <a:rPr lang="en-US" sz="2300" dirty="0"/>
              <a:t> X (horizontal) </a:t>
            </a:r>
            <a:r>
              <a:rPr lang="en-US" sz="2300" dirty="0" err="1"/>
              <a:t>memiliki</a:t>
            </a:r>
            <a:r>
              <a:rPr lang="en-US" sz="2300" dirty="0"/>
              <a:t> range (</a:t>
            </a:r>
            <a:r>
              <a:rPr lang="en-US" sz="2300" dirty="0" err="1"/>
              <a:t>rentang</a:t>
            </a:r>
            <a:r>
              <a:rPr lang="en-US" sz="2300" dirty="0"/>
              <a:t>) </a:t>
            </a:r>
            <a:r>
              <a:rPr lang="en-US" sz="2300" dirty="0" err="1"/>
              <a:t>dari</a:t>
            </a:r>
            <a:r>
              <a:rPr lang="en-US" sz="2300" dirty="0"/>
              <a:t> minus </a:t>
            </a:r>
            <a:r>
              <a:rPr lang="en-US" sz="2300" dirty="0" err="1"/>
              <a:t>takhingga</a:t>
            </a:r>
            <a:r>
              <a:rPr lang="en-US" sz="2300" dirty="0"/>
              <a:t> (‒∞) </a:t>
            </a:r>
            <a:r>
              <a:rPr lang="en-US" sz="2300" dirty="0" err="1"/>
              <a:t>hingga</a:t>
            </a:r>
            <a:r>
              <a:rPr lang="en-US" sz="2300" dirty="0"/>
              <a:t> </a:t>
            </a:r>
            <a:r>
              <a:rPr lang="en-US" sz="2300" dirty="0" err="1"/>
              <a:t>positif</a:t>
            </a:r>
            <a:r>
              <a:rPr lang="en-US" sz="2300" dirty="0"/>
              <a:t> </a:t>
            </a:r>
            <a:r>
              <a:rPr lang="en-US" sz="2300" dirty="0" err="1"/>
              <a:t>takhingga</a:t>
            </a:r>
            <a:r>
              <a:rPr lang="en-US" sz="2300" dirty="0"/>
              <a:t> (+∞). </a:t>
            </a:r>
            <a:r>
              <a:rPr lang="en-US" sz="2300" dirty="0" err="1"/>
              <a:t>Kurva</a:t>
            </a:r>
            <a:r>
              <a:rPr lang="en-US" sz="2300" dirty="0"/>
              <a:t> normal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puncak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X = 0. </a:t>
            </a:r>
            <a:r>
              <a:rPr lang="en-US" sz="2300" dirty="0" err="1"/>
              <a:t>Luas</a:t>
            </a:r>
            <a:r>
              <a:rPr lang="en-US" sz="2300" dirty="0"/>
              <a:t> </a:t>
            </a:r>
            <a:r>
              <a:rPr lang="en-US" sz="2300" dirty="0" err="1"/>
              <a:t>kurva</a:t>
            </a:r>
            <a:r>
              <a:rPr lang="en-US" sz="2300" dirty="0"/>
              <a:t> normal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satu</a:t>
            </a:r>
            <a:r>
              <a:rPr lang="en-US" sz="2300" dirty="0"/>
              <a:t> (</a:t>
            </a:r>
            <a:r>
              <a:rPr lang="en-US" sz="2300" dirty="0" err="1"/>
              <a:t>sebagaimana</a:t>
            </a:r>
            <a:r>
              <a:rPr lang="en-US" sz="2300" dirty="0"/>
              <a:t> </a:t>
            </a:r>
            <a:r>
              <a:rPr lang="en-US" sz="2300" dirty="0" err="1"/>
              <a:t>konsep</a:t>
            </a:r>
            <a:r>
              <a:rPr lang="en-US" sz="2300" dirty="0"/>
              <a:t> </a:t>
            </a:r>
            <a:r>
              <a:rPr lang="en-US" sz="2300" dirty="0" err="1"/>
              <a:t>probabilitas</a:t>
            </a:r>
            <a:r>
              <a:rPr lang="en-US" sz="2300" dirty="0"/>
              <a:t>).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demikian</a:t>
            </a:r>
            <a:r>
              <a:rPr lang="en-US" sz="2300" dirty="0"/>
              <a:t>, </a:t>
            </a:r>
            <a:r>
              <a:rPr lang="en-US" sz="2300" dirty="0" err="1"/>
              <a:t>luas</a:t>
            </a:r>
            <a:r>
              <a:rPr lang="en-US" sz="2300" dirty="0"/>
              <a:t> </a:t>
            </a:r>
            <a:r>
              <a:rPr lang="en-US" sz="2300" dirty="0" err="1"/>
              <a:t>kurva</a:t>
            </a:r>
            <a:r>
              <a:rPr lang="en-US" sz="2300" dirty="0"/>
              <a:t> normal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sisi</a:t>
            </a:r>
            <a:r>
              <a:rPr lang="en-US" sz="2300" dirty="0"/>
              <a:t> </a:t>
            </a:r>
            <a:r>
              <a:rPr lang="en-US" sz="2300" dirty="0" err="1"/>
              <a:t>kiri</a:t>
            </a:r>
            <a:r>
              <a:rPr lang="en-US" sz="2300" dirty="0"/>
              <a:t> = </a:t>
            </a:r>
            <a:r>
              <a:rPr lang="en-US" sz="2300" dirty="0" smtClean="0"/>
              <a:t>0,5 </a:t>
            </a:r>
            <a:r>
              <a:rPr lang="id-ID" sz="2300" dirty="0" smtClean="0"/>
              <a:t>dan </a:t>
            </a:r>
            <a:r>
              <a:rPr lang="en-US" sz="2300" dirty="0" err="1" smtClean="0"/>
              <a:t>luas</a:t>
            </a:r>
            <a:r>
              <a:rPr lang="en-US" sz="2300" dirty="0" smtClean="0"/>
              <a:t> </a:t>
            </a:r>
            <a:r>
              <a:rPr lang="en-US" sz="2300" dirty="0" err="1"/>
              <a:t>kurva</a:t>
            </a:r>
            <a:r>
              <a:rPr lang="en-US" sz="2300" dirty="0"/>
              <a:t> normal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sisi</a:t>
            </a:r>
            <a:r>
              <a:rPr lang="en-US" sz="2300" dirty="0"/>
              <a:t> </a:t>
            </a:r>
            <a:r>
              <a:rPr lang="en-US" sz="2300" dirty="0" err="1"/>
              <a:t>kanan</a:t>
            </a:r>
            <a:r>
              <a:rPr lang="en-US" sz="2300" dirty="0"/>
              <a:t> = 0,5</a:t>
            </a:r>
            <a:r>
              <a:rPr lang="en-US" sz="2300" dirty="0" smtClean="0"/>
              <a:t>.</a:t>
            </a:r>
            <a:endParaRPr lang="id-ID" sz="2300" dirty="0" smtClean="0"/>
          </a:p>
          <a:p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" name="Picture 5" descr="http://2.bp.blogspot.com/-MSGwZka98zQ/UUH86bk00oI/AAAAAAAAAMQ/vBXESGF9o_A/s200/kurva+normal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02608"/>
            <a:ext cx="3024336" cy="185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4.bp.blogspot.com/-HxkRT3L_poQ/UUH8-6BY_vI/AAAAAAAAAMs/VNqIAelp5TU/s200/kurva+normal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2944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75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L</a:t>
            </a:r>
            <a:r>
              <a:rPr lang="en-US" sz="3200" dirty="0" smtClean="0"/>
              <a:t>a</a:t>
            </a:r>
            <a:r>
              <a:rPr lang="id-ID" sz="3200" dirty="0" smtClean="0"/>
              <a:t>jutan </a:t>
            </a:r>
            <a:r>
              <a:rPr lang="id-I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KURVA </a:t>
            </a:r>
            <a:r>
              <a:rPr lang="id-I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NORMAL </a:t>
            </a:r>
            <a:r>
              <a:rPr lang="id-I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STANDAR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6736"/>
          </a:xfrm>
        </p:spPr>
        <p:txBody>
          <a:bodyPr>
            <a:normAutofit/>
          </a:bodyPr>
          <a:lstStyle/>
          <a:p>
            <a:r>
              <a:rPr lang="en-US" sz="2300" dirty="0" err="1"/>
              <a:t>Secara</a:t>
            </a:r>
            <a:r>
              <a:rPr lang="en-US" sz="2300" dirty="0"/>
              <a:t> </a:t>
            </a:r>
            <a:r>
              <a:rPr lang="en-US" sz="2300" dirty="0" err="1"/>
              <a:t>matematis</a:t>
            </a:r>
            <a:r>
              <a:rPr lang="en-US" sz="2300" dirty="0"/>
              <a:t>, </a:t>
            </a:r>
            <a:r>
              <a:rPr lang="en-US" sz="2300" dirty="0" err="1"/>
              <a:t>probabilitas</a:t>
            </a:r>
            <a:r>
              <a:rPr lang="en-US" sz="2300" dirty="0"/>
              <a:t> </a:t>
            </a:r>
            <a:r>
              <a:rPr lang="en-US" sz="2300" dirty="0" err="1"/>
              <a:t>distribusi</a:t>
            </a:r>
            <a:r>
              <a:rPr lang="en-US" sz="2300" dirty="0"/>
              <a:t> normal </a:t>
            </a:r>
            <a:r>
              <a:rPr lang="en-US" sz="2300" dirty="0" err="1"/>
              <a:t>standar</a:t>
            </a:r>
            <a:r>
              <a:rPr lang="en-US" sz="2300" dirty="0"/>
              <a:t> </a:t>
            </a:r>
            <a:r>
              <a:rPr lang="en-US" sz="2300" dirty="0" err="1"/>
              <a:t>kumulatif</a:t>
            </a:r>
            <a:r>
              <a:rPr lang="en-US" sz="2300" dirty="0"/>
              <a:t>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dihitung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menggunakan</a:t>
            </a:r>
            <a:r>
              <a:rPr lang="en-US" sz="2300" dirty="0"/>
              <a:t> </a:t>
            </a:r>
            <a:r>
              <a:rPr lang="en-US" sz="2300" dirty="0" err="1"/>
              <a:t>persamaan</a:t>
            </a:r>
            <a:r>
              <a:rPr lang="en-US" sz="2300" dirty="0"/>
              <a:t> integral: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 smtClean="0"/>
              <a:t>Akan </a:t>
            </a:r>
            <a:r>
              <a:rPr lang="en-US" sz="2300" dirty="0" err="1"/>
              <a:t>tetapi</a:t>
            </a:r>
            <a:r>
              <a:rPr lang="en-US" sz="2300" dirty="0"/>
              <a:t>, </a:t>
            </a:r>
            <a:r>
              <a:rPr lang="en-US" sz="2300" dirty="0" err="1"/>
              <a:t>kita</a:t>
            </a:r>
            <a:r>
              <a:rPr lang="en-US" sz="2300" dirty="0"/>
              <a:t> </a:t>
            </a:r>
            <a:r>
              <a:rPr lang="en-US" sz="2300" dirty="0" err="1"/>
              <a:t>lebih</a:t>
            </a:r>
            <a:r>
              <a:rPr lang="en-US" sz="2300" dirty="0"/>
              <a:t> </a:t>
            </a:r>
            <a:r>
              <a:rPr lang="en-US" sz="2300" dirty="0" err="1"/>
              <a:t>mudah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menggunakan</a:t>
            </a:r>
            <a:r>
              <a:rPr lang="en-US" sz="2300" dirty="0"/>
              <a:t> </a:t>
            </a:r>
            <a:r>
              <a:rPr lang="en-US" sz="2300" dirty="0" err="1"/>
              <a:t>distribusi</a:t>
            </a:r>
            <a:r>
              <a:rPr lang="en-US" sz="2300" dirty="0"/>
              <a:t> </a:t>
            </a:r>
            <a:r>
              <a:rPr lang="en-US" sz="2300" dirty="0" err="1"/>
              <a:t>nilai</a:t>
            </a:r>
            <a:r>
              <a:rPr lang="en-US" sz="2300" dirty="0"/>
              <a:t> Z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bantuan</a:t>
            </a:r>
            <a:r>
              <a:rPr lang="en-US" sz="2300" dirty="0"/>
              <a:t> </a:t>
            </a:r>
            <a:r>
              <a:rPr lang="en-US" sz="2300" dirty="0" err="1"/>
              <a:t>tabel</a:t>
            </a:r>
            <a:r>
              <a:rPr lang="en-US" sz="2300" dirty="0"/>
              <a:t> z </a:t>
            </a:r>
            <a:r>
              <a:rPr lang="en-US" sz="2300" dirty="0" err="1"/>
              <a:t>distribusi</a:t>
            </a:r>
            <a:r>
              <a:rPr lang="en-US" sz="2300" dirty="0"/>
              <a:t> normal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4747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" name="Picture 5" descr="http://4.bp.blogspot.com/-RXfU96R73uw/UUH9DbrHYGI/AAAAAAAAAM0/xsyhTbxd8YM/s200/rumus+norma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97460"/>
            <a:ext cx="3024336" cy="64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ttp://2.bp.blogspot.com/-AfHNKvoUM0M/UUH8-lgCe2I/AAAAAAAAAMg/cGkBf3x7qno/s200/kurva+normal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13076"/>
            <a:ext cx="2736304" cy="19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3898791"/>
            <a:ext cx="5040560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statistika</a:t>
            </a:r>
            <a:r>
              <a:rPr lang="en-US" sz="2000" dirty="0"/>
              <a:t>, </a:t>
            </a:r>
            <a:r>
              <a:rPr lang="en-US" sz="2000" dirty="0" err="1"/>
              <a:t>seringkali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probabilitas</a:t>
            </a:r>
            <a:r>
              <a:rPr lang="en-US" sz="2000" dirty="0"/>
              <a:t> </a:t>
            </a:r>
            <a:r>
              <a:rPr lang="en-US" sz="2000" dirty="0" err="1"/>
              <a:t>kumulatif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distribusi</a:t>
            </a:r>
            <a:r>
              <a:rPr lang="en-US" sz="2000" dirty="0"/>
              <a:t> normal (</a:t>
            </a:r>
            <a:r>
              <a:rPr lang="en-US" sz="2000" dirty="0" err="1"/>
              <a:t>Tabel</a:t>
            </a:r>
            <a:r>
              <a:rPr lang="en-US" sz="2000" dirty="0"/>
              <a:t> Z) yang </a:t>
            </a:r>
            <a:r>
              <a:rPr lang="en-US" sz="2000" dirty="0" err="1"/>
              <a:t>dilambangkan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notasi</a:t>
            </a:r>
            <a:r>
              <a:rPr lang="en-US" sz="2000" dirty="0"/>
              <a:t> </a:t>
            </a:r>
            <a:r>
              <a:rPr lang="en-US" sz="2000" b="1" dirty="0"/>
              <a:t>P (Z&lt;x)</a:t>
            </a:r>
            <a:r>
              <a:rPr lang="en-US" sz="2000" dirty="0"/>
              <a:t>.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, </a:t>
            </a:r>
            <a:r>
              <a:rPr lang="en-US" sz="2000" b="1" dirty="0"/>
              <a:t>P (Z&lt;1)</a:t>
            </a:r>
            <a:r>
              <a:rPr lang="en-US" sz="2000" dirty="0"/>
              <a:t>,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diilustrasikan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grafik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normal </a:t>
            </a:r>
            <a:r>
              <a:rPr lang="en-US" sz="2000" dirty="0" err="1"/>
              <a:t>dari</a:t>
            </a:r>
            <a:r>
              <a:rPr lang="en-US" sz="2000" dirty="0"/>
              <a:t> minus </a:t>
            </a:r>
            <a:r>
              <a:rPr lang="en-US" sz="2000" dirty="0" err="1"/>
              <a:t>takhingga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 </a:t>
            </a:r>
            <a:r>
              <a:rPr lang="en-US" sz="2000" b="1" dirty="0"/>
              <a:t>z =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875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332656"/>
            <a:ext cx="3394720" cy="473968"/>
          </a:xfrm>
        </p:spPr>
        <p:txBody>
          <a:bodyPr>
            <a:noAutofit/>
          </a:bodyPr>
          <a:lstStyle/>
          <a:p>
            <a:r>
              <a:rPr lang="en-US" sz="1800" b="1" dirty="0"/>
              <a:t>TABEL </a:t>
            </a:r>
            <a:r>
              <a:rPr lang="en-US" sz="1800" b="1" dirty="0">
                <a:solidFill>
                  <a:srgbClr val="0070C0"/>
                </a:solidFill>
              </a:rPr>
              <a:t>Z</a:t>
            </a:r>
            <a:r>
              <a:rPr lang="en-US" sz="1800" b="1" dirty="0"/>
              <a:t> </a:t>
            </a:r>
            <a:r>
              <a:rPr lang="en-US" sz="1800" b="1" dirty="0" smtClean="0"/>
              <a:t>DISTRIBUSI </a:t>
            </a:r>
            <a:r>
              <a:rPr lang="en-US" sz="1800" b="1" dirty="0">
                <a:solidFill>
                  <a:schemeClr val="accent1"/>
                </a:solidFill>
              </a:rPr>
              <a:t>NORMAL</a:t>
            </a:r>
            <a:endParaRPr lang="en-US" sz="18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582544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USER.USER-PC\Downloads\WhatsApp Image 2021-12-06 at 06.19.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52928" cy="5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347864" y="1052736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1043608" y="3789040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7236296" y="2348880"/>
            <a:ext cx="70985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2627784" y="400506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75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506760"/>
            <a:ext cx="8694013" cy="7620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penggunaan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en-US" sz="2800" b="1" dirty="0"/>
              <a:t> </a:t>
            </a:r>
            <a:r>
              <a:rPr lang="en-US" sz="2800" b="1" dirty="0" smtClean="0"/>
              <a:t>Z</a:t>
            </a:r>
            <a:r>
              <a:rPr lang="id-ID" sz="2800" b="1" dirty="0" smtClean="0"/>
              <a:t> </a:t>
            </a:r>
            <a:r>
              <a:rPr lang="en-US" sz="2800" b="1" dirty="0" smtClean="0"/>
              <a:t>:</a:t>
            </a:r>
            <a:r>
              <a:rPr lang="id-ID" sz="2800" b="1" dirty="0" smtClean="0"/>
              <a:t> </a:t>
            </a:r>
            <a:r>
              <a:rPr lang="en-US" sz="2800" b="1" dirty="0" smtClean="0"/>
              <a:t>DISTRIBUSI </a:t>
            </a:r>
            <a:r>
              <a:rPr lang="en-US" sz="2800" b="1" dirty="0" smtClean="0">
                <a:solidFill>
                  <a:schemeClr val="accent1"/>
                </a:solidFill>
              </a:rPr>
              <a:t>NORMAL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776"/>
            <a:ext cx="8610600" cy="480172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62800" y="6510536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" y="1268760"/>
            <a:ext cx="902191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2487176"/>
            <a:ext cx="1080120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=</a:t>
            </a:r>
            <a:r>
              <a:rPr lang="id-ID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89</a:t>
            </a:r>
            <a:r>
              <a:rPr lang="id-ID" b="1" dirty="0" smtClean="0">
                <a:latin typeface="Arial Narrow" pitchFamily="34" charset="0"/>
              </a:rPr>
              <a:t>,</a:t>
            </a:r>
            <a:r>
              <a:rPr lang="en-US" b="1" dirty="0" smtClean="0">
                <a:latin typeface="Arial Narrow" pitchFamily="34" charset="0"/>
              </a:rPr>
              <a:t>44</a:t>
            </a:r>
            <a:r>
              <a:rPr lang="id-ID" b="1" dirty="0" smtClean="0">
                <a:latin typeface="Arial Narrow" pitchFamily="34" charset="0"/>
              </a:rPr>
              <a:t> %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28" y="6208152"/>
            <a:ext cx="3299544" cy="4974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500" dirty="0" smtClean="0">
                <a:latin typeface="Arial Narrow" pitchFamily="34" charset="0"/>
              </a:rPr>
              <a:t>Luas daerah yang diarsir itu  </a:t>
            </a:r>
            <a:r>
              <a:rPr lang="en-US" sz="1500" b="1" dirty="0" smtClean="0">
                <a:latin typeface="Arial Narrow" pitchFamily="34" charset="0"/>
              </a:rPr>
              <a:t>89</a:t>
            </a:r>
            <a:r>
              <a:rPr lang="id-ID" sz="1500" b="1" dirty="0" smtClean="0">
                <a:latin typeface="Arial Narrow" pitchFamily="34" charset="0"/>
              </a:rPr>
              <a:t>,</a:t>
            </a:r>
            <a:r>
              <a:rPr lang="en-US" sz="1500" b="1" dirty="0" smtClean="0">
                <a:latin typeface="Arial Narrow" pitchFamily="34" charset="0"/>
              </a:rPr>
              <a:t>44</a:t>
            </a:r>
            <a:r>
              <a:rPr lang="id-ID" sz="1500" b="1" dirty="0" smtClean="0">
                <a:latin typeface="Arial Narrow" pitchFamily="34" charset="0"/>
              </a:rPr>
              <a:t>% dari luas Kurva norma keseluruhan</a:t>
            </a:r>
            <a:endParaRPr lang="en-US" sz="1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1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0000"/>
                <a:satMod val="175000"/>
              </a:schemeClr>
            </a:gs>
            <a:gs pos="60000">
              <a:schemeClr val="phClr">
                <a:shade val="38000"/>
                <a:satMod val="175000"/>
              </a:schemeClr>
            </a:gs>
            <a:gs pos="100000">
              <a:schemeClr val="phClr">
                <a:tint val="80000"/>
                <a:satMod val="2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1453</Words>
  <Application>Microsoft Office PowerPoint</Application>
  <PresentationFormat>On-screen Show (4:3)</PresentationFormat>
  <Paragraphs>151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Urban</vt:lpstr>
      <vt:lpstr>Equation</vt:lpstr>
      <vt:lpstr>DISTRIBUSI PROBABILITAS</vt:lpstr>
      <vt:lpstr>DISTRIBUSI NORMAL (Distribusi Gauss)</vt:lpstr>
      <vt:lpstr>KURVA NORMAL</vt:lpstr>
      <vt:lpstr>CIRI-CIRI KURVA NORMAL</vt:lpstr>
      <vt:lpstr>NILAI Z  dari KURVA NORMAL</vt:lpstr>
      <vt:lpstr>KURVA NORMAL STANDAR</vt:lpstr>
      <vt:lpstr>Lajutan KURVA NORMAL STANDAR</vt:lpstr>
      <vt:lpstr>TABEL Z DISTRIBUSI NORMAL</vt:lpstr>
      <vt:lpstr>Contoh penggunaan Tabel Z : DISTRIBUSI NORMAL</vt:lpstr>
      <vt:lpstr>Contoh 1 : Perhitungan DISTRIBUSI NORMAL </vt:lpstr>
      <vt:lpstr>Contoh 2 : Penggunaan Kurva Distribusi Normal</vt:lpstr>
      <vt:lpstr>Contoh 3 : Perhitungan DISTRIBUSI NORMAL</vt:lpstr>
      <vt:lpstr>Contoh 4 : Perhitungan DISTRIBUSI NORMAL</vt:lpstr>
      <vt:lpstr>Jawaban Contoh 4 :</vt:lpstr>
      <vt:lpstr>Jawaban Contoh 4 :</vt:lpstr>
      <vt:lpstr>Contoh 5 : Pendekatan Kurva Normal Terhadap Persoalan Binomial</vt:lpstr>
      <vt:lpstr>Latihan Soal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PROBABILITAS</dc:title>
  <dc:creator>Bida Sari</dc:creator>
  <cp:lastModifiedBy>USER</cp:lastModifiedBy>
  <cp:revision>55</cp:revision>
  <dcterms:created xsi:type="dcterms:W3CDTF">2021-11-22T02:16:05Z</dcterms:created>
  <dcterms:modified xsi:type="dcterms:W3CDTF">2025-11-29T01:48:09Z</dcterms:modified>
</cp:coreProperties>
</file>